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75" r:id="rId6"/>
  </p:sldMasterIdLst>
  <p:notesMasterIdLst>
    <p:notesMasterId r:id="rId36"/>
  </p:notesMasterIdLst>
  <p:sldIdLst>
    <p:sldId id="267" r:id="rId7"/>
    <p:sldId id="272" r:id="rId8"/>
    <p:sldId id="268" r:id="rId9"/>
    <p:sldId id="258" r:id="rId10"/>
    <p:sldId id="270" r:id="rId11"/>
    <p:sldId id="271" r:id="rId12"/>
    <p:sldId id="256" r:id="rId13"/>
    <p:sldId id="276" r:id="rId14"/>
    <p:sldId id="296" r:id="rId15"/>
    <p:sldId id="273" r:id="rId16"/>
    <p:sldId id="278" r:id="rId17"/>
    <p:sldId id="277" r:id="rId18"/>
    <p:sldId id="283" r:id="rId19"/>
    <p:sldId id="260" r:id="rId20"/>
    <p:sldId id="281" r:id="rId21"/>
    <p:sldId id="279" r:id="rId22"/>
    <p:sldId id="280" r:id="rId23"/>
    <p:sldId id="282" r:id="rId24"/>
    <p:sldId id="284" r:id="rId25"/>
    <p:sldId id="286" r:id="rId26"/>
    <p:sldId id="287" r:id="rId27"/>
    <p:sldId id="291" r:id="rId28"/>
    <p:sldId id="292" r:id="rId29"/>
    <p:sldId id="293" r:id="rId30"/>
    <p:sldId id="294" r:id="rId31"/>
    <p:sldId id="289" r:id="rId32"/>
    <p:sldId id="290" r:id="rId33"/>
    <p:sldId id="285"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C9FE4-B562-4618-B3F7-75FF556DD20E}" v="28" dt="2024-09-06T20:04:01.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56915" autoAdjust="0"/>
  </p:normalViewPr>
  <p:slideViewPr>
    <p:cSldViewPr snapToGrid="0">
      <p:cViewPr varScale="1">
        <p:scale>
          <a:sx n="57" d="100"/>
          <a:sy n="57" d="100"/>
        </p:scale>
        <p:origin x="1944" y="1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127B1-473E-4F4A-B973-53F2B9EAA845}" type="datetimeFigureOut">
              <a:rPr lang="en-GB" smtClean="0"/>
              <a:t>13/09/2024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E375F-E2EB-4CF1-8083-CC1BAD2B8576}" type="slidenum">
              <a:rPr lang="en-GB" smtClean="0"/>
              <a:t>‹#›</a:t>
            </a:fld>
            <a:endParaRPr lang="en-GB"/>
          </a:p>
        </p:txBody>
      </p:sp>
    </p:spTree>
    <p:extLst>
      <p:ext uri="{BB962C8B-B14F-4D97-AF65-F5344CB8AC3E}">
        <p14:creationId xmlns:p14="http://schemas.microsoft.com/office/powerpoint/2010/main" val="139097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presentation, we will explore the challenges of developing for Azure SQL, and discuss best practices for setting up the correct SQL instance, making connections and queries to the database, and creating infrastructure in the cloud.</a:t>
            </a:r>
          </a:p>
        </p:txBody>
      </p:sp>
      <p:sp>
        <p:nvSpPr>
          <p:cNvPr id="4" name="Slide Number Placeholder 3"/>
          <p:cNvSpPr>
            <a:spLocks noGrp="1"/>
          </p:cNvSpPr>
          <p:nvPr>
            <p:ph type="sldNum" sz="quarter" idx="5"/>
          </p:nvPr>
        </p:nvSpPr>
        <p:spPr/>
        <p:txBody>
          <a:bodyPr/>
          <a:lstStyle/>
          <a:p>
            <a:fld id="{CDFA0CB1-E31D-4F56-96DC-DCC936484266}" type="slidenum">
              <a:rPr lang="en-GB" smtClean="0"/>
              <a:t>1</a:t>
            </a:fld>
            <a:endParaRPr lang="en-GB"/>
          </a:p>
        </p:txBody>
      </p:sp>
    </p:spTree>
    <p:extLst>
      <p:ext uri="{BB962C8B-B14F-4D97-AF65-F5344CB8AC3E}">
        <p14:creationId xmlns:p14="http://schemas.microsoft.com/office/powerpoint/2010/main" val="276613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API Builder is a tool that simplifies the process of creating and deploying APIs for databases. It allows you to create RESTful APIs for SQL Server databases with minimal coding. We will explore how to use Data API Builder to set up the correct SQL instance.</a:t>
            </a:r>
          </a:p>
        </p:txBody>
      </p:sp>
      <p:sp>
        <p:nvSpPr>
          <p:cNvPr id="4" name="Slide Number Placeholder 3"/>
          <p:cNvSpPr>
            <a:spLocks noGrp="1"/>
          </p:cNvSpPr>
          <p:nvPr>
            <p:ph type="sldNum" sz="quarter" idx="5"/>
          </p:nvPr>
        </p:nvSpPr>
        <p:spPr/>
        <p:txBody>
          <a:bodyPr/>
          <a:lstStyle/>
          <a:p>
            <a:fld id="{CDFA0CB1-E31D-4F56-96DC-DCC936484266}" type="slidenum">
              <a:rPr lang="en-GB" smtClean="0"/>
              <a:t>15</a:t>
            </a:fld>
            <a:endParaRPr lang="en-GB"/>
          </a:p>
        </p:txBody>
      </p:sp>
    </p:spTree>
    <p:extLst>
      <p:ext uri="{BB962C8B-B14F-4D97-AF65-F5344CB8AC3E}">
        <p14:creationId xmlns:p14="http://schemas.microsoft.com/office/powerpoint/2010/main" val="254731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64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Developer CLI (azd) is a command-line interface for managing Azure resources. In this presentation, we will explore the capabilities of azd, how to install and configure it, and how to use its commands for various use cases.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800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7824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5707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0388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6014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3690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and configured azd, you can start using its commands to manage Azure resources. We will walk you through various use cases to demonstrate how to use azd commands.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B14F5-84F9-4D39-8099-3777080A40D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182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3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Feedback – use this link</a:t>
            </a:r>
          </a:p>
        </p:txBody>
      </p:sp>
      <p:sp>
        <p:nvSpPr>
          <p:cNvPr id="4" name="Slide Number Placeholder 3"/>
          <p:cNvSpPr>
            <a:spLocks noGrp="1"/>
          </p:cNvSpPr>
          <p:nvPr>
            <p:ph type="sldNum" sz="quarter" idx="5"/>
          </p:nvPr>
        </p:nvSpPr>
        <p:spPr/>
        <p:txBody>
          <a:bodyPr/>
          <a:lstStyle/>
          <a:p>
            <a:fld id="{5B7E375F-E2EB-4CF1-8083-CC1BAD2B8576}" type="slidenum">
              <a:rPr lang="en-GB" smtClean="0"/>
              <a:t>29</a:t>
            </a:fld>
            <a:endParaRPr lang="en-GB"/>
          </a:p>
        </p:txBody>
      </p:sp>
    </p:spTree>
    <p:extLst>
      <p:ext uri="{BB962C8B-B14F-4D97-AF65-F5344CB8AC3E}">
        <p14:creationId xmlns:p14="http://schemas.microsoft.com/office/powerpoint/2010/main" val="2789970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Setting up the correct SQL instance can be a challenge, but there are a few tools and approaches that can make the process easier. In this section, we will explore two options: using SQLCMD and using Data API Builder.</a:t>
            </a:r>
          </a:p>
        </p:txBody>
      </p:sp>
      <p:sp>
        <p:nvSpPr>
          <p:cNvPr id="4" name="Slide Number Placeholder 3"/>
          <p:cNvSpPr>
            <a:spLocks noGrp="1"/>
          </p:cNvSpPr>
          <p:nvPr>
            <p:ph type="sldNum" sz="quarter" idx="5"/>
          </p:nvPr>
        </p:nvSpPr>
        <p:spPr/>
        <p:txBody>
          <a:bodyPr/>
          <a:lstStyle/>
          <a:p>
            <a:fld id="{CDFA0CB1-E31D-4F56-96DC-DCC936484266}" type="slidenum">
              <a:rPr lang="en-GB" smtClean="0"/>
              <a:t>4</a:t>
            </a:fld>
            <a:endParaRPr lang="en-GB"/>
          </a:p>
        </p:txBody>
      </p:sp>
    </p:spTree>
    <p:extLst>
      <p:ext uri="{BB962C8B-B14F-4D97-AF65-F5344CB8AC3E}">
        <p14:creationId xmlns:p14="http://schemas.microsoft.com/office/powerpoint/2010/main" val="149185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7E375F-E2EB-4CF1-8083-CC1BAD2B8576}" type="slidenum">
              <a:rPr lang="en-GB" smtClean="0"/>
              <a:t>9</a:t>
            </a:fld>
            <a:endParaRPr lang="en-GB"/>
          </a:p>
        </p:txBody>
      </p:sp>
    </p:spTree>
    <p:extLst>
      <p:ext uri="{BB962C8B-B14F-4D97-AF65-F5344CB8AC3E}">
        <p14:creationId xmlns:p14="http://schemas.microsoft.com/office/powerpoint/2010/main" val="395275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API Builder is a tool that simplifies the process of creating and deploying APIs for databases. It allows you to create RESTful APIs for SQL Server databases with minimal coding. We will explore how to use Data API Builder to set up the correct SQL instance.</a:t>
            </a:r>
          </a:p>
        </p:txBody>
      </p:sp>
      <p:sp>
        <p:nvSpPr>
          <p:cNvPr id="4" name="Slide Number Placeholder 3"/>
          <p:cNvSpPr>
            <a:spLocks noGrp="1"/>
          </p:cNvSpPr>
          <p:nvPr>
            <p:ph type="sldNum" sz="quarter" idx="5"/>
          </p:nvPr>
        </p:nvSpPr>
        <p:spPr/>
        <p:txBody>
          <a:bodyPr/>
          <a:lstStyle/>
          <a:p>
            <a:fld id="{CDFA0CB1-E31D-4F56-96DC-DCC936484266}" type="slidenum">
              <a:rPr lang="en-GB" smtClean="0"/>
              <a:t>14</a:t>
            </a:fld>
            <a:endParaRPr lang="en-GB"/>
          </a:p>
        </p:txBody>
      </p:sp>
    </p:spTree>
    <p:extLst>
      <p:ext uri="{BB962C8B-B14F-4D97-AF65-F5344CB8AC3E}">
        <p14:creationId xmlns:p14="http://schemas.microsoft.com/office/powerpoint/2010/main" val="313983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9/13/2024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96089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9/13/2024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20397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9/13/2024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68918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51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9/13/2024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47164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BB35-7573-D613-269E-E95FBF1EB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7A5E402-5B59-FB17-56AB-DA58E3EAF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85B88D-A3F9-414F-F76D-BFC653BDAA40}"/>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254AE639-27AF-4356-4403-72D84D78E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78243-FB3D-03F6-90CB-1FA557E75243}"/>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381896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9/13/2024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6530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9/13/2024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3423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9/13/2024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286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9/13/2024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99141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9/13/2024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1711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9/13/2024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9198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9/13/2024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05895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9/13/2024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7096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9/13/2024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93113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9/13/2024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49945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9/13/2024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64379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9/13/2024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7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9/13/2024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678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9/13/2024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4584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9/13/2024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3227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9/13/2024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0384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9/13/2024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8926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9/13/2024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0416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9/13/2024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3018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9/13/2024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625520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816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7"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9/13/2024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50942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026" name="Picture 2">
            <a:extLst>
              <a:ext uri="{FF2B5EF4-FFF2-40B4-BE49-F238E27FC236}">
                <a16:creationId xmlns:a16="http://schemas.microsoft.com/office/drawing/2014/main" id="{8D5BC370-FA44-50A5-20A3-A146C201A6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95" t="2024" r="1" b="706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6" name="Rectangle 1045">
            <a:extLst>
              <a:ext uri="{FF2B5EF4-FFF2-40B4-BE49-F238E27FC236}">
                <a16:creationId xmlns:a16="http://schemas.microsoft.com/office/drawing/2014/main" id="{B7D064F0-6D2A-219C-C000-14ABD99EC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06" y="0"/>
            <a:ext cx="4903694" cy="6858001"/>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1594F-6259-012B-615E-FA7ED897D484}"/>
              </a:ext>
            </a:extLst>
          </p:cNvPr>
          <p:cNvSpPr>
            <a:spLocks noGrp="1"/>
          </p:cNvSpPr>
          <p:nvPr>
            <p:ph type="ctrTitle"/>
          </p:nvPr>
        </p:nvSpPr>
        <p:spPr>
          <a:xfrm>
            <a:off x="7620001" y="822960"/>
            <a:ext cx="4286054" cy="3474720"/>
          </a:xfrm>
        </p:spPr>
        <p:txBody>
          <a:bodyPr anchor="b">
            <a:normAutofit/>
          </a:bodyPr>
          <a:lstStyle/>
          <a:p>
            <a:pPr algn="l"/>
            <a:r>
              <a:rPr lang="en-US" sz="4800"/>
              <a:t>The new era of SQL Development</a:t>
            </a:r>
          </a:p>
        </p:txBody>
      </p:sp>
      <p:sp>
        <p:nvSpPr>
          <p:cNvPr id="3" name="Subtitle 2">
            <a:extLst>
              <a:ext uri="{FF2B5EF4-FFF2-40B4-BE49-F238E27FC236}">
                <a16:creationId xmlns:a16="http://schemas.microsoft.com/office/drawing/2014/main" id="{72CEE861-35C4-66D1-E380-537378CB18EB}"/>
              </a:ext>
            </a:extLst>
          </p:cNvPr>
          <p:cNvSpPr>
            <a:spLocks noGrp="1"/>
          </p:cNvSpPr>
          <p:nvPr>
            <p:ph type="subTitle" idx="1"/>
          </p:nvPr>
        </p:nvSpPr>
        <p:spPr>
          <a:xfrm>
            <a:off x="7620001" y="4419600"/>
            <a:ext cx="3931920" cy="1386840"/>
          </a:xfrm>
        </p:spPr>
        <p:txBody>
          <a:bodyPr anchor="t">
            <a:normAutofit/>
          </a:bodyPr>
          <a:lstStyle/>
          <a:p>
            <a:pPr algn="l">
              <a:lnSpc>
                <a:spcPct val="110000"/>
              </a:lnSpc>
            </a:pPr>
            <a:r>
              <a:rPr lang="en-US" sz="2000"/>
              <a:t>sqlcmd</a:t>
            </a:r>
          </a:p>
          <a:p>
            <a:pPr algn="l">
              <a:lnSpc>
                <a:spcPct val="110000"/>
              </a:lnSpc>
            </a:pPr>
            <a:r>
              <a:rPr lang="en-US" sz="2000"/>
              <a:t>data api builder</a:t>
            </a:r>
          </a:p>
          <a:p>
            <a:pPr algn="l">
              <a:lnSpc>
                <a:spcPct val="110000"/>
              </a:lnSpc>
            </a:pPr>
            <a:r>
              <a:rPr lang="en-US" sz="2000"/>
              <a:t>azd</a:t>
            </a:r>
            <a:endParaRPr lang="en-GB" sz="2000"/>
          </a:p>
        </p:txBody>
      </p:sp>
    </p:spTree>
    <p:extLst>
      <p:ext uri="{BB962C8B-B14F-4D97-AF65-F5344CB8AC3E}">
        <p14:creationId xmlns:p14="http://schemas.microsoft.com/office/powerpoint/2010/main" val="5143416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42" presetClass="entr" presetSubtype="0" fill="hold" grpId="1" nodeType="withEffect">
                                  <p:stCondLst>
                                    <p:cond delay="250"/>
                                  </p:stCondLst>
                                  <p:iterate type="lt">
                                    <p:tmPct val="10000"/>
                                  </p:iterate>
                                  <p:childTnLst>
                                    <p:set>
                                      <p:cBhvr>
                                        <p:cTn id="18" dur="1" fill="hold">
                                          <p:stCondLst>
                                            <p:cond delay="0"/>
                                          </p:stCondLst>
                                        </p:cTn>
                                        <p:tgtEl>
                                          <p:spTgt spid="3"/>
                                        </p:tgtEl>
                                        <p:attrNameLst>
                                          <p:attrName>style.visibility</p:attrName>
                                        </p:attrNameLst>
                                      </p:cBhvr>
                                      <p:to>
                                        <p:strVal val="visible"/>
                                      </p:to>
                                    </p:set>
                                    <p:animEffect transition="in" filter="fade">
                                      <p:cBhvr>
                                        <p:cTn id="19" dur="250"/>
                                        <p:tgtEl>
                                          <p:spTgt spid="3"/>
                                        </p:tgtEl>
                                      </p:cBhvr>
                                    </p:animEffect>
                                    <p:anim calcmode="lin" valueType="num">
                                      <p:cBhvr>
                                        <p:cTn id="20" dur="250" fill="hold"/>
                                        <p:tgtEl>
                                          <p:spTgt spid="3"/>
                                        </p:tgtEl>
                                        <p:attrNameLst>
                                          <p:attrName>ppt_x</p:attrName>
                                        </p:attrNameLst>
                                      </p:cBhvr>
                                      <p:tavLst>
                                        <p:tav tm="0">
                                          <p:val>
                                            <p:strVal val="#ppt_x"/>
                                          </p:val>
                                        </p:tav>
                                        <p:tav tm="100000">
                                          <p:val>
                                            <p:strVal val="#ppt_x"/>
                                          </p:val>
                                        </p:tav>
                                      </p:tavLst>
                                    </p:anim>
                                    <p:anim calcmode="lin" valueType="num">
                                      <p:cBhvr>
                                        <p:cTn id="21"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444444"/>
        </a:solidFill>
        <a:effectLst/>
      </p:bgPr>
    </p:bg>
    <p:spTree>
      <p:nvGrpSpPr>
        <p:cNvPr id="1" name=""/>
        <p:cNvGrpSpPr/>
        <p:nvPr/>
      </p:nvGrpSpPr>
      <p:grpSpPr>
        <a:xfrm>
          <a:off x="0" y="0"/>
          <a:ext cx="0" cy="0"/>
          <a:chOff x="0" y="0"/>
          <a:chExt cx="0" cy="0"/>
        </a:xfrm>
      </p:grpSpPr>
      <p:sp>
        <p:nvSpPr>
          <p:cNvPr id="2" name="Object 1"/>
          <p:cNvSpPr/>
          <p:nvPr/>
        </p:nvSpPr>
        <p:spPr>
          <a:xfrm>
            <a:off x="0" y="425566"/>
            <a:ext cx="12188952"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4688" b="1" i="0" u="none" strike="noStrike" kern="0" cap="none" spc="47" normalizeH="0" baseline="0" noProof="0" dirty="0">
                <a:ln>
                  <a:noFill/>
                </a:ln>
                <a:solidFill>
                  <a:srgbClr val="FFFFFF"/>
                </a:solidFill>
                <a:effectLst/>
                <a:uLnTx/>
                <a:uFillTx/>
                <a:latin typeface="Bebas Neue" pitchFamily="34" charset="0"/>
                <a:ea typeface="Bebas Neue" pitchFamily="34" charset="-122"/>
                <a:cs typeface="Bebas Neue" pitchFamily="34" charset="-120"/>
              </a:rPr>
              <a:t>installation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Object 2" descr="preencoded.png"/>
          <p:cNvPicPr>
            <a:picLocks noChangeAspect="1"/>
          </p:cNvPicPr>
          <p:nvPr/>
        </p:nvPicPr>
        <p:blipFill>
          <a:blip r:embed="rId3"/>
          <a:srcRect l="-5556" t="-51852" r="-5556" b="-51852"/>
          <a:stretch/>
        </p:blipFill>
        <p:spPr>
          <a:xfrm>
            <a:off x="987972" y="2341850"/>
            <a:ext cx="1428393" cy="1428393"/>
          </a:xfrm>
          <a:prstGeom prst="rect">
            <a:avLst/>
          </a:prstGeom>
        </p:spPr>
      </p:pic>
      <p:sp>
        <p:nvSpPr>
          <p:cNvPr id="4" name="Object 3"/>
          <p:cNvSpPr/>
          <p:nvPr/>
        </p:nvSpPr>
        <p:spPr>
          <a:xfrm>
            <a:off x="987972" y="2341850"/>
            <a:ext cx="1428393" cy="1428393"/>
          </a:xfrm>
          <a:prstGeom prst="rect">
            <a:avLst/>
          </a:prstGeom>
          <a:noFill/>
          <a:ln w="25400">
            <a:solidFill>
              <a:srgbClr val="749FC7"/>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Object 4"/>
          <p:cNvSpPr/>
          <p:nvPr/>
        </p:nvSpPr>
        <p:spPr>
          <a:xfrm>
            <a:off x="743717" y="3831378"/>
            <a:ext cx="1916903" cy="708483"/>
          </a:xfrm>
          <a:prstGeom prst="rect">
            <a:avLst/>
          </a:prstGeom>
          <a:noFill/>
        </p:spPr>
        <p:txBody>
          <a:bodyPr wrap="square" lIns="0" tIns="0" rIns="0" bIns="0" rtlCol="0" anchor="t"/>
          <a:lstStyle/>
          <a:p>
            <a:pPr marL="0" marR="0" lvl="0" indent="0" algn="ctr" defTabSz="914400" rtl="0" eaLnBrk="1" fontAlgn="auto" latinLnBrk="0" hangingPunct="1">
              <a:lnSpc>
                <a:spcPts val="2791"/>
              </a:lnSpc>
              <a:spcBef>
                <a:spcPts val="0"/>
              </a:spcBef>
              <a:spcAft>
                <a:spcPts val="0"/>
              </a:spcAft>
              <a:buClrTx/>
              <a:buSzTx/>
              <a:buFontTx/>
              <a:buNone/>
              <a:tabLst/>
              <a:defRPr/>
            </a:pPr>
            <a:r>
              <a:rPr kumimoji="0" lang="en-US" sz="2349" b="0" i="0" u="none" strike="noStrike" kern="0" cap="none" spc="47" normalizeH="0" baseline="0" noProof="0" dirty="0">
                <a:ln>
                  <a:noFill/>
                </a:ln>
                <a:solidFill>
                  <a:srgbClr val="E6EDF3"/>
                </a:solidFill>
                <a:effectLst/>
                <a:uLnTx/>
                <a:uFillTx/>
                <a:latin typeface="Source Sans Pro" pitchFamily="34" charset="0"/>
                <a:ea typeface="Source Sans Pro" pitchFamily="34" charset="-122"/>
                <a:cs typeface="Source Sans Pro" pitchFamily="34" charset="-120"/>
              </a:rPr>
              <a:t>winget install sqlcmd</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6" name="Object 5" descr="preencoded.png"/>
          <p:cNvPicPr>
            <a:picLocks noChangeAspect="1"/>
          </p:cNvPicPr>
          <p:nvPr/>
        </p:nvPicPr>
        <p:blipFill>
          <a:blip r:embed="rId4"/>
          <a:srcRect l="-5556" t="-29861" r="-5556" b="-29861"/>
          <a:stretch/>
        </p:blipFill>
        <p:spPr>
          <a:xfrm>
            <a:off x="3916177" y="2341850"/>
            <a:ext cx="1428393" cy="1428393"/>
          </a:xfrm>
          <a:prstGeom prst="rect">
            <a:avLst/>
          </a:prstGeom>
        </p:spPr>
      </p:pic>
      <p:sp>
        <p:nvSpPr>
          <p:cNvPr id="7" name="Object 6"/>
          <p:cNvSpPr/>
          <p:nvPr/>
        </p:nvSpPr>
        <p:spPr>
          <a:xfrm>
            <a:off x="3916177" y="2341850"/>
            <a:ext cx="1428393" cy="1428393"/>
          </a:xfrm>
          <a:prstGeom prst="rect">
            <a:avLst/>
          </a:prstGeom>
          <a:noFill/>
          <a:ln w="25400">
            <a:solidFill>
              <a:srgbClr val="749FC7"/>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8" name="Object 7"/>
          <p:cNvSpPr/>
          <p:nvPr/>
        </p:nvSpPr>
        <p:spPr>
          <a:xfrm>
            <a:off x="3724296" y="3831378"/>
            <a:ext cx="1812154" cy="708483"/>
          </a:xfrm>
          <a:prstGeom prst="rect">
            <a:avLst/>
          </a:prstGeom>
          <a:noFill/>
        </p:spPr>
        <p:txBody>
          <a:bodyPr wrap="square" lIns="0" tIns="0" rIns="0" bIns="0" rtlCol="0" anchor="t"/>
          <a:lstStyle/>
          <a:p>
            <a:pPr marL="0" marR="0" lvl="0" indent="0" algn="ctr" defTabSz="914400" rtl="0" eaLnBrk="1" fontAlgn="auto" latinLnBrk="0" hangingPunct="1">
              <a:lnSpc>
                <a:spcPts val="2791"/>
              </a:lnSpc>
              <a:spcBef>
                <a:spcPts val="0"/>
              </a:spcBef>
              <a:spcAft>
                <a:spcPts val="0"/>
              </a:spcAft>
              <a:buClrTx/>
              <a:buSzTx/>
              <a:buFontTx/>
              <a:buNone/>
              <a:tabLst/>
              <a:defRPr/>
            </a:pPr>
            <a:r>
              <a:rPr kumimoji="0" lang="en-US" sz="2349" b="0" i="0" u="none" strike="noStrike" kern="0" cap="none" spc="47" normalizeH="0" baseline="0" noProof="0" dirty="0">
                <a:ln>
                  <a:noFill/>
                </a:ln>
                <a:solidFill>
                  <a:srgbClr val="E6EDF3"/>
                </a:solidFill>
                <a:effectLst/>
                <a:uLnTx/>
                <a:uFillTx/>
                <a:latin typeface="Source Sans Pro" pitchFamily="34" charset="0"/>
                <a:ea typeface="Source Sans Pro" pitchFamily="34" charset="-122"/>
                <a:cs typeface="Source Sans Pro" pitchFamily="34" charset="-120"/>
              </a:rPr>
              <a:t>choco install sqlcmd</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9" name="Object 8" descr="preencoded.png"/>
          <p:cNvPicPr>
            <a:picLocks noChangeAspect="1"/>
          </p:cNvPicPr>
          <p:nvPr/>
        </p:nvPicPr>
        <p:blipFill>
          <a:blip r:embed="rId5"/>
          <a:srcRect l="-11772" t="-5556" r="-11772" b="-5556"/>
          <a:stretch/>
        </p:blipFill>
        <p:spPr>
          <a:xfrm>
            <a:off x="6844382" y="2341850"/>
            <a:ext cx="1428393" cy="1428393"/>
          </a:xfrm>
          <a:prstGeom prst="rect">
            <a:avLst/>
          </a:prstGeom>
        </p:spPr>
      </p:pic>
      <p:sp>
        <p:nvSpPr>
          <p:cNvPr id="10" name="Object 9"/>
          <p:cNvSpPr/>
          <p:nvPr/>
        </p:nvSpPr>
        <p:spPr>
          <a:xfrm>
            <a:off x="6844382" y="2341850"/>
            <a:ext cx="1428393" cy="1428393"/>
          </a:xfrm>
          <a:prstGeom prst="rect">
            <a:avLst/>
          </a:prstGeom>
          <a:noFill/>
          <a:ln w="25400">
            <a:solidFill>
              <a:srgbClr val="749FC7"/>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11" name="Object 10"/>
          <p:cNvSpPr/>
          <p:nvPr/>
        </p:nvSpPr>
        <p:spPr>
          <a:xfrm>
            <a:off x="6725826" y="3831378"/>
            <a:ext cx="1665506" cy="708483"/>
          </a:xfrm>
          <a:prstGeom prst="rect">
            <a:avLst/>
          </a:prstGeom>
          <a:noFill/>
        </p:spPr>
        <p:txBody>
          <a:bodyPr wrap="square" lIns="0" tIns="0" rIns="0" bIns="0" rtlCol="0" anchor="t"/>
          <a:lstStyle/>
          <a:p>
            <a:pPr marL="0" marR="0" lvl="0" indent="0" algn="ctr" defTabSz="914400" rtl="0" eaLnBrk="1" fontAlgn="auto" latinLnBrk="0" hangingPunct="1">
              <a:lnSpc>
                <a:spcPts val="2791"/>
              </a:lnSpc>
              <a:spcBef>
                <a:spcPts val="0"/>
              </a:spcBef>
              <a:spcAft>
                <a:spcPts val="0"/>
              </a:spcAft>
              <a:buClrTx/>
              <a:buSzTx/>
              <a:buFontTx/>
              <a:buNone/>
              <a:tabLst/>
              <a:defRPr/>
            </a:pPr>
            <a:r>
              <a:rPr kumimoji="0" lang="en-US" sz="2349" b="0" i="0" u="none" strike="noStrike" kern="0" cap="none" spc="47" normalizeH="0" baseline="0" noProof="0" dirty="0">
                <a:ln>
                  <a:noFill/>
                </a:ln>
                <a:solidFill>
                  <a:srgbClr val="FFFFFF"/>
                </a:solidFill>
                <a:effectLst/>
                <a:uLnTx/>
                <a:uFillTx/>
                <a:latin typeface="Source Sans Pro" pitchFamily="34" charset="0"/>
                <a:ea typeface="Source Sans Pro" pitchFamily="34" charset="-122"/>
                <a:cs typeface="Source Sans Pro" pitchFamily="34" charset="-120"/>
              </a:rPr>
              <a:t>brew install sqlcmd</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Object 11" descr="preencoded.png"/>
          <p:cNvPicPr>
            <a:picLocks noChangeAspect="1"/>
          </p:cNvPicPr>
          <p:nvPr/>
        </p:nvPicPr>
        <p:blipFill>
          <a:blip r:embed="rId6"/>
          <a:srcRect l="-16784" t="-5556" r="-16784" b="-5556"/>
          <a:stretch/>
        </p:blipFill>
        <p:spPr>
          <a:xfrm>
            <a:off x="9772587" y="2341850"/>
            <a:ext cx="1428393" cy="1428393"/>
          </a:xfrm>
          <a:prstGeom prst="rect">
            <a:avLst/>
          </a:prstGeom>
        </p:spPr>
      </p:pic>
      <p:sp>
        <p:nvSpPr>
          <p:cNvPr id="13" name="Object 12"/>
          <p:cNvSpPr/>
          <p:nvPr/>
        </p:nvSpPr>
        <p:spPr>
          <a:xfrm>
            <a:off x="9772587" y="2341850"/>
            <a:ext cx="1428393" cy="1428393"/>
          </a:xfrm>
          <a:prstGeom prst="rect">
            <a:avLst/>
          </a:prstGeom>
          <a:noFill/>
          <a:ln w="25400">
            <a:solidFill>
              <a:srgbClr val="749FC7"/>
            </a:solid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Object 13"/>
          <p:cNvSpPr/>
          <p:nvPr/>
        </p:nvSpPr>
        <p:spPr>
          <a:xfrm>
            <a:off x="9596419" y="3831378"/>
            <a:ext cx="1780730" cy="354241"/>
          </a:xfrm>
          <a:prstGeom prst="rect">
            <a:avLst/>
          </a:prstGeom>
          <a:noFill/>
        </p:spPr>
        <p:txBody>
          <a:bodyPr wrap="square" lIns="0" tIns="0" rIns="0" bIns="0" rtlCol="0" anchor="t"/>
          <a:lstStyle/>
          <a:p>
            <a:pPr marL="0" marR="0" lvl="0" indent="0" algn="ctr" defTabSz="914400" rtl="0" eaLnBrk="1" fontAlgn="auto" latinLnBrk="0" hangingPunct="1">
              <a:lnSpc>
                <a:spcPts val="2791"/>
              </a:lnSpc>
              <a:spcBef>
                <a:spcPts val="0"/>
              </a:spcBef>
              <a:spcAft>
                <a:spcPts val="0"/>
              </a:spcAft>
              <a:buClrTx/>
              <a:buSzTx/>
              <a:buFontTx/>
              <a:buNone/>
              <a:tabLst/>
              <a:defRPr/>
            </a:pPr>
            <a:r>
              <a:rPr kumimoji="0" lang="en-US" sz="2349" b="0" i="0" u="none" strike="noStrike" kern="0" cap="none" spc="47" normalizeH="0" baseline="0" noProof="0" dirty="0">
                <a:ln>
                  <a:noFill/>
                </a:ln>
                <a:solidFill>
                  <a:srgbClr val="FFFFFF"/>
                </a:solidFill>
                <a:effectLst/>
                <a:uLnTx/>
                <a:uFillTx/>
                <a:latin typeface="Source Sans Pro" pitchFamily="34" charset="0"/>
                <a:ea typeface="Source Sans Pro" pitchFamily="34" charset="-122"/>
                <a:cs typeface="Source Sans Pro" pitchFamily="34" charset="-120"/>
              </a:rPr>
              <a:t>Linux</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Object 14"/>
          <p:cNvSpPr/>
          <p:nvPr/>
        </p:nvSpPr>
        <p:spPr>
          <a:xfrm>
            <a:off x="9596419" y="4241993"/>
            <a:ext cx="1780730" cy="452515"/>
          </a:xfrm>
          <a:prstGeom prst="rect">
            <a:avLst/>
          </a:prstGeom>
          <a:noFill/>
        </p:spPr>
        <p:txBody>
          <a:bodyPr wrap="square" lIns="0" tIns="0" rIns="0" bIns="0" rtlCol="0" anchor="t"/>
          <a:lstStyle/>
          <a:p>
            <a:pPr marL="0" marR="0" lvl="0" indent="0" algn="ctr" defTabSz="914400" rtl="0" eaLnBrk="1" fontAlgn="auto" latinLnBrk="0" hangingPunct="1">
              <a:lnSpc>
                <a:spcPts val="1782"/>
              </a:lnSpc>
              <a:spcBef>
                <a:spcPts val="435"/>
              </a:spcBef>
              <a:spcAft>
                <a:spcPts val="0"/>
              </a:spcAft>
              <a:buClrTx/>
              <a:buSzTx/>
              <a:buFontTx/>
              <a:buNone/>
              <a:tabLst/>
              <a:defRPr/>
            </a:pPr>
            <a:r>
              <a:rPr kumimoji="0" lang="en-US" sz="1350" b="0" i="0" u="none" strike="noStrike" kern="0" cap="none" spc="27" normalizeH="0" baseline="0" noProof="0" dirty="0">
                <a:ln>
                  <a:noFill/>
                </a:ln>
                <a:solidFill>
                  <a:srgbClr val="E6E6E6"/>
                </a:solidFill>
                <a:effectLst/>
                <a:uLnTx/>
                <a:uFillTx/>
                <a:latin typeface="Source Sans Pro" pitchFamily="34" charset="0"/>
                <a:ea typeface="Source Sans Pro" pitchFamily="34" charset="-122"/>
                <a:cs typeface="Source Sans Pro" pitchFamily="34" charset="-120"/>
              </a:rPr>
              <a:t>apt-get install sqlcmd</a:t>
            </a:r>
            <a:br>
              <a:rPr kumimoji="0" lang="en-US" sz="1350" b="0" i="0" u="none" strike="noStrike" kern="0" cap="none" spc="27" normalizeH="0" baseline="0" noProof="0" dirty="0">
                <a:ln>
                  <a:noFill/>
                </a:ln>
                <a:solidFill>
                  <a:srgbClr val="E6E6E6"/>
                </a:solidFill>
                <a:effectLst/>
                <a:uLnTx/>
                <a:uFillTx/>
                <a:latin typeface="Source Sans Pro" pitchFamily="34" charset="0"/>
                <a:ea typeface="Source Sans Pro" pitchFamily="34" charset="-122"/>
                <a:cs typeface="Source Sans Pro" pitchFamily="34" charset="-120"/>
              </a:rPr>
            </a:br>
            <a:r>
              <a:rPr kumimoji="0" lang="en-US" sz="1350" b="0" i="0" u="none" strike="noStrike" kern="0" cap="none" spc="27" normalizeH="0" baseline="0" noProof="0" dirty="0">
                <a:ln>
                  <a:noFill/>
                </a:ln>
                <a:solidFill>
                  <a:srgbClr val="E6E6E6"/>
                </a:solidFill>
                <a:effectLst/>
                <a:uLnTx/>
                <a:uFillTx/>
                <a:latin typeface="Source Sans Pro" pitchFamily="34" charset="0"/>
                <a:ea typeface="Source Sans Pro" pitchFamily="34" charset="-122"/>
                <a:cs typeface="Source Sans Pro" pitchFamily="34" charset="-120"/>
              </a:rPr>
              <a:t>yum install sqlcmd</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Object 15"/>
          <p:cNvSpPr/>
          <p:nvPr/>
        </p:nvSpPr>
        <p:spPr>
          <a:xfrm>
            <a:off x="0" y="5913546"/>
            <a:ext cx="12188952" cy="942739"/>
          </a:xfrm>
          <a:prstGeom prst="rect">
            <a:avLst/>
          </a:prstGeom>
          <a:solidFill>
            <a:srgbClr val="E48AA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Object 16"/>
          <p:cNvSpPr/>
          <p:nvPr/>
        </p:nvSpPr>
        <p:spPr>
          <a:xfrm>
            <a:off x="-95226" y="6224079"/>
            <a:ext cx="12379404" cy="305390"/>
          </a:xfrm>
          <a:prstGeom prst="rect">
            <a:avLst/>
          </a:prstGeom>
          <a:noFill/>
        </p:spPr>
        <p:txBody>
          <a:bodyPr wrap="square" lIns="0" tIns="0" rIns="0" bIns="0" rtlCol="0" anchor="t"/>
          <a:lstStyle/>
          <a:p>
            <a:pPr marL="0" marR="0" lvl="0" indent="0" algn="ctr" defTabSz="914400" rtl="0" eaLnBrk="1" fontAlgn="auto" latinLnBrk="0" hangingPunct="1">
              <a:lnSpc>
                <a:spcPts val="2406"/>
              </a:lnSpc>
              <a:spcBef>
                <a:spcPts val="0"/>
              </a:spcBef>
              <a:spcAft>
                <a:spcPts val="0"/>
              </a:spcAft>
              <a:buClrTx/>
              <a:buSzTx/>
              <a:buFontTx/>
              <a:buNone/>
              <a:tabLst/>
              <a:defRPr/>
            </a:pPr>
            <a:r>
              <a:rPr kumimoji="0" lang="en-US" sz="2025" b="0" i="0" u="none" strike="noStrike" kern="0" cap="none" spc="41"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All major package managers supported</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D13D1-3CA7-33A7-D25E-D45B9E41F8AC}"/>
              </a:ext>
            </a:extLst>
          </p:cNvPr>
          <p:cNvPicPr>
            <a:picLocks noChangeAspect="1"/>
          </p:cNvPicPr>
          <p:nvPr/>
        </p:nvPicPr>
        <p:blipFill>
          <a:blip r:embed="rId2"/>
          <a:stretch>
            <a:fillRect/>
          </a:stretch>
        </p:blipFill>
        <p:spPr>
          <a:xfrm>
            <a:off x="-44824" y="1"/>
            <a:ext cx="12236824" cy="6858000"/>
          </a:xfrm>
          <a:prstGeom prst="rect">
            <a:avLst/>
          </a:prstGeom>
        </p:spPr>
      </p:pic>
    </p:spTree>
    <p:extLst>
      <p:ext uri="{BB962C8B-B14F-4D97-AF65-F5344CB8AC3E}">
        <p14:creationId xmlns:p14="http://schemas.microsoft.com/office/powerpoint/2010/main" val="371472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749FC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Object 4"/>
          <p:cNvSpPr/>
          <p:nvPr/>
        </p:nvSpPr>
        <p:spPr>
          <a:xfrm>
            <a:off x="6770589" y="2528557"/>
            <a:ext cx="5650361"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Demo</a:t>
            </a: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endPar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endParaRPr>
          </a:p>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Time</a:t>
            </a:r>
            <a:endParaRPr kumimoji="0" lang="en-US" sz="5400" b="0" i="0" u="none" strike="noStrike" kern="1200" cap="none" spc="0" normalizeH="0" baseline="0" noProof="0" dirty="0">
              <a:ln w="0"/>
              <a:solidFill>
                <a:srgbClr val="963B0C"/>
              </a:solidFill>
              <a:effectLst>
                <a:outerShdw blurRad="38100" dist="19050" dir="2700000" algn="tl" rotWithShape="0">
                  <a:prstClr val="black">
                    <a:alpha val="40000"/>
                  </a:prstClr>
                </a:outerShdw>
              </a:effectLst>
              <a:uLnTx/>
              <a:uFillTx/>
              <a:latin typeface="Arial"/>
              <a:ea typeface="+mn-ea"/>
              <a:cs typeface="+mn-cs"/>
            </a:endParaRPr>
          </a:p>
        </p:txBody>
      </p:sp>
      <p:pic>
        <p:nvPicPr>
          <p:cNvPr id="6" name="Picture 5">
            <a:extLst>
              <a:ext uri="{FF2B5EF4-FFF2-40B4-BE49-F238E27FC236}">
                <a16:creationId xmlns:a16="http://schemas.microsoft.com/office/drawing/2014/main" id="{9E6C847E-C824-96FD-3F0F-2DF4EE3F1DF5}"/>
              </a:ext>
            </a:extLst>
          </p:cNvPr>
          <p:cNvPicPr>
            <a:picLocks noChangeAspect="1"/>
          </p:cNvPicPr>
          <p:nvPr/>
        </p:nvPicPr>
        <p:blipFill>
          <a:blip r:embed="rId3"/>
          <a:stretch>
            <a:fillRect/>
          </a:stretch>
        </p:blipFill>
        <p:spPr>
          <a:xfrm>
            <a:off x="0" y="7808"/>
            <a:ext cx="6858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omputer room with many screens&#10;&#10;Description automatically generated">
            <a:extLst>
              <a:ext uri="{FF2B5EF4-FFF2-40B4-BE49-F238E27FC236}">
                <a16:creationId xmlns:a16="http://schemas.microsoft.com/office/drawing/2014/main" id="{3A2CDBBB-BCFB-51D2-E1E9-BDE39FBA63C8}"/>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444"/>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A802D1-0432-C7AA-663C-BD4792D9CA2B}"/>
              </a:ext>
            </a:extLst>
          </p:cNvPr>
          <p:cNvSpPr>
            <a:spLocks noGrp="1"/>
          </p:cNvSpPr>
          <p:nvPr>
            <p:ph type="title"/>
          </p:nvPr>
        </p:nvSpPr>
        <p:spPr>
          <a:xfrm>
            <a:off x="2301923" y="1482602"/>
            <a:ext cx="7588155" cy="2236264"/>
          </a:xfrm>
        </p:spPr>
        <p:txBody>
          <a:bodyPr vert="horz" lIns="91440" tIns="45720" rIns="91440" bIns="45720" rtlCol="0" anchor="b">
            <a:normAutofit/>
          </a:bodyPr>
          <a:lstStyle/>
          <a:p>
            <a:pPr algn="ctr"/>
            <a:r>
              <a:rPr lang="en-US" sz="4200">
                <a:solidFill>
                  <a:srgbClr val="FFFFFF"/>
                </a:solidFill>
              </a:rPr>
              <a:t>All the code that is needed time and time again</a:t>
            </a:r>
            <a:br>
              <a:rPr lang="en-US" sz="4200">
                <a:solidFill>
                  <a:srgbClr val="FFFFFF"/>
                </a:solidFill>
              </a:rPr>
            </a:br>
            <a:endParaRPr lang="en-US" sz="4200">
              <a:solidFill>
                <a:srgbClr val="FFFFFF"/>
              </a:solidFill>
            </a:endParaRPr>
          </a:p>
        </p:txBody>
      </p:sp>
    </p:spTree>
    <p:extLst>
      <p:ext uri="{BB962C8B-B14F-4D97-AF65-F5344CB8AC3E}">
        <p14:creationId xmlns:p14="http://schemas.microsoft.com/office/powerpoint/2010/main" val="7139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Database big data symbol badge">
            <a:extLst>
              <a:ext uri="{FF2B5EF4-FFF2-40B4-BE49-F238E27FC236}">
                <a16:creationId xmlns:a16="http://schemas.microsoft.com/office/drawing/2014/main" id="{606E315F-2364-49A1-91FE-39D52353A366}"/>
              </a:ext>
            </a:extLst>
          </p:cNvPr>
          <p:cNvPicPr>
            <a:picLocks noGrp="1" noChangeAspect="1"/>
          </p:cNvPicPr>
          <p:nvPr>
            <p:ph sz="half" idx="1"/>
          </p:nvPr>
        </p:nvPicPr>
        <p:blipFill rotWithShape="1">
          <a:blip r:embed="rId3"/>
          <a:srcRect t="6827" r="-2" b="4375"/>
          <a:stretch/>
        </p:blipFill>
        <p:spPr>
          <a:xfrm>
            <a:off x="20" y="10"/>
            <a:ext cx="7723393" cy="6857990"/>
          </a:xfrm>
          <a:prstGeom prst="rect">
            <a:avLst/>
          </a:prstGeom>
        </p:spPr>
      </p:pic>
      <p:sp>
        <p:nvSpPr>
          <p:cNvPr id="2" name="Title 1">
            <a:extLst>
              <a:ext uri="{FF2B5EF4-FFF2-40B4-BE49-F238E27FC236}">
                <a16:creationId xmlns:a16="http://schemas.microsoft.com/office/drawing/2014/main" id="{DF55DDDD-98F3-D63E-D360-6411C467929D}"/>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Using Data API Builder</a:t>
            </a:r>
          </a:p>
        </p:txBody>
      </p:sp>
      <p:sp>
        <p:nvSpPr>
          <p:cNvPr id="4" name="Content Placeholder 3">
            <a:extLst>
              <a:ext uri="{FF2B5EF4-FFF2-40B4-BE49-F238E27FC236}">
                <a16:creationId xmlns:a16="http://schemas.microsoft.com/office/drawing/2014/main" id="{B42F42A2-0CE5-70E6-3AC9-4F8805C0E9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dirty="0"/>
          </a:p>
          <a:p>
            <a:pPr marL="0" lvl="1" indent="0">
              <a:buNone/>
            </a:pPr>
            <a:r>
              <a:rPr lang="en-US" sz="1400" dirty="0"/>
              <a:t>Data API Builder simplifies the process of creating and deploying APIs for databases. It allows you to create RESTful APIs for databases with minimal coding.</a:t>
            </a:r>
            <a:endParaRPr lang="en-GB" sz="1400" dirty="0"/>
          </a:p>
        </p:txBody>
      </p:sp>
    </p:spTree>
    <p:extLst>
      <p:ext uri="{BB962C8B-B14F-4D97-AF65-F5344CB8AC3E}">
        <p14:creationId xmlns:p14="http://schemas.microsoft.com/office/powerpoint/2010/main" val="1124786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Database big data symbol badge">
            <a:extLst>
              <a:ext uri="{FF2B5EF4-FFF2-40B4-BE49-F238E27FC236}">
                <a16:creationId xmlns:a16="http://schemas.microsoft.com/office/drawing/2014/main" id="{606E315F-2364-49A1-91FE-39D52353A366}"/>
              </a:ext>
            </a:extLst>
          </p:cNvPr>
          <p:cNvPicPr>
            <a:picLocks noGrp="1" noChangeAspect="1"/>
          </p:cNvPicPr>
          <p:nvPr>
            <p:ph sz="half" idx="1"/>
          </p:nvPr>
        </p:nvPicPr>
        <p:blipFill rotWithShape="1">
          <a:blip r:embed="rId3"/>
          <a:srcRect t="6827" r="-2" b="4375"/>
          <a:stretch/>
        </p:blipFill>
        <p:spPr>
          <a:xfrm>
            <a:off x="20" y="10"/>
            <a:ext cx="7723393" cy="6857990"/>
          </a:xfrm>
          <a:prstGeom prst="rect">
            <a:avLst/>
          </a:prstGeom>
        </p:spPr>
      </p:pic>
      <p:sp>
        <p:nvSpPr>
          <p:cNvPr id="2" name="Title 1">
            <a:extLst>
              <a:ext uri="{FF2B5EF4-FFF2-40B4-BE49-F238E27FC236}">
                <a16:creationId xmlns:a16="http://schemas.microsoft.com/office/drawing/2014/main" id="{DF55DDDD-98F3-D63E-D360-6411C467929D}"/>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Using Data API Builder</a:t>
            </a:r>
          </a:p>
        </p:txBody>
      </p:sp>
      <p:sp>
        <p:nvSpPr>
          <p:cNvPr id="4" name="Content Placeholder 3">
            <a:extLst>
              <a:ext uri="{FF2B5EF4-FFF2-40B4-BE49-F238E27FC236}">
                <a16:creationId xmlns:a16="http://schemas.microsoft.com/office/drawing/2014/main" id="{B42F42A2-0CE5-70E6-3AC9-4F8805C0E9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dirty="0"/>
          </a:p>
          <a:p>
            <a:pPr marL="0" lvl="1" indent="0">
              <a:buNone/>
            </a:pPr>
            <a:r>
              <a:rPr lang="en-US" sz="1400" dirty="0"/>
              <a:t>Data API Builder simplifies the process of creating and deploying APIs for databases. It allows you to create RESTful APIs for </a:t>
            </a:r>
            <a:r>
              <a:rPr lang="en-US" sz="4400" dirty="0"/>
              <a:t>databases </a:t>
            </a:r>
            <a:r>
              <a:rPr lang="en-US" sz="1400" dirty="0"/>
              <a:t>with minimal coding.</a:t>
            </a:r>
            <a:endParaRPr lang="en-GB" sz="1400" dirty="0"/>
          </a:p>
        </p:txBody>
      </p:sp>
    </p:spTree>
    <p:extLst>
      <p:ext uri="{BB962C8B-B14F-4D97-AF65-F5344CB8AC3E}">
        <p14:creationId xmlns:p14="http://schemas.microsoft.com/office/powerpoint/2010/main" val="248598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29F92A-E547-57E1-EDD5-ADF722A5BE48}"/>
              </a:ext>
            </a:extLst>
          </p:cNvPr>
          <p:cNvPicPr>
            <a:picLocks noChangeAspect="1"/>
          </p:cNvPicPr>
          <p:nvPr/>
        </p:nvPicPr>
        <p:blipFill rotWithShape="1">
          <a:blip r:embed="rId2"/>
          <a:srcRect l="8121" r="6223" b="909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C9B11-B833-B3BA-068B-8AC0D45D4A0E}"/>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a:solidFill>
                  <a:srgbClr val="FFFFFF"/>
                </a:solidFill>
              </a:rPr>
              <a:t>learn.microsoft.com/en-us/azure/data-api-builder</a:t>
            </a:r>
          </a:p>
        </p:txBody>
      </p:sp>
    </p:spTree>
    <p:extLst>
      <p:ext uri="{BB962C8B-B14F-4D97-AF65-F5344CB8AC3E}">
        <p14:creationId xmlns:p14="http://schemas.microsoft.com/office/powerpoint/2010/main" val="15094167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4101">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Diagram that shows an overview of the Data API Builder architecture. The diagram includes schema files, abstractions, configuration files, and resulting GraphQL+REST endpoints.">
            <a:extLst>
              <a:ext uri="{FF2B5EF4-FFF2-40B4-BE49-F238E27FC236}">
                <a16:creationId xmlns:a16="http://schemas.microsoft.com/office/drawing/2014/main" id="{78CD75FE-C698-76CD-88BE-0656027455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12119017" cy="672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771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749FC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Object 4"/>
          <p:cNvSpPr/>
          <p:nvPr/>
        </p:nvSpPr>
        <p:spPr>
          <a:xfrm>
            <a:off x="6770589" y="2528557"/>
            <a:ext cx="5650361"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Demo</a:t>
            </a: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endPar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endParaRPr>
          </a:p>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Time</a:t>
            </a:r>
            <a:endParaRPr kumimoji="0" lang="en-US" sz="5400" b="0" i="0" u="none" strike="noStrike" kern="1200" cap="none" spc="0" normalizeH="0" baseline="0" noProof="0" dirty="0">
              <a:ln w="0"/>
              <a:solidFill>
                <a:srgbClr val="963B0C"/>
              </a:solidFill>
              <a:effectLst>
                <a:outerShdw blurRad="38100" dist="19050" dir="2700000" algn="tl" rotWithShape="0">
                  <a:prstClr val="black">
                    <a:alpha val="40000"/>
                  </a:prstClr>
                </a:outerShdw>
              </a:effectLst>
              <a:uLnTx/>
              <a:uFillTx/>
              <a:latin typeface="Arial"/>
              <a:ea typeface="+mn-ea"/>
              <a:cs typeface="+mn-cs"/>
            </a:endParaRPr>
          </a:p>
        </p:txBody>
      </p:sp>
      <p:pic>
        <p:nvPicPr>
          <p:cNvPr id="5122" name="Picture 2">
            <a:extLst>
              <a:ext uri="{FF2B5EF4-FFF2-40B4-BE49-F238E27FC236}">
                <a16:creationId xmlns:a16="http://schemas.microsoft.com/office/drawing/2014/main" id="{6DCCCEA5-C3F3-D5A8-99C7-CC0218AA3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0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601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3CA57-70AC-080E-1361-888E917524E7}"/>
              </a:ext>
            </a:extLst>
          </p:cNvPr>
          <p:cNvPicPr>
            <a:picLocks noChangeAspect="1"/>
          </p:cNvPicPr>
          <p:nvPr/>
        </p:nvPicPr>
        <p:blipFill rotWithShape="1">
          <a:blip r:embed="rId2">
            <a:alphaModFix amt="60000"/>
          </a:blip>
          <a:srcRect t="1747"/>
          <a:stretch/>
        </p:blipFill>
        <p:spPr>
          <a:xfrm>
            <a:off x="1" y="1"/>
            <a:ext cx="12192000" cy="6857999"/>
          </a:xfrm>
          <a:prstGeom prst="rect">
            <a:avLst/>
          </a:prstGeom>
        </p:spPr>
      </p:pic>
      <p:sp>
        <p:nvSpPr>
          <p:cNvPr id="2" name="Title 1">
            <a:extLst>
              <a:ext uri="{FF2B5EF4-FFF2-40B4-BE49-F238E27FC236}">
                <a16:creationId xmlns:a16="http://schemas.microsoft.com/office/drawing/2014/main" id="{EF816A07-422B-2572-8C57-D22D78571C7B}"/>
              </a:ext>
            </a:extLst>
          </p:cNvPr>
          <p:cNvSpPr>
            <a:spLocks noGrp="1"/>
          </p:cNvSpPr>
          <p:nvPr>
            <p:ph type="title"/>
          </p:nvPr>
        </p:nvSpPr>
        <p:spPr>
          <a:xfrm>
            <a:off x="7904343" y="2049728"/>
            <a:ext cx="4639506" cy="1718233"/>
          </a:xfrm>
        </p:spPr>
        <p:txBody>
          <a:bodyPr vert="horz" lIns="91440" tIns="45720" rIns="91440" bIns="45720" rtlCol="0" anchor="b">
            <a:normAutofit fontScale="90000"/>
          </a:bodyPr>
          <a:lstStyle/>
          <a:p>
            <a:pPr algn="ctr"/>
            <a:r>
              <a:rPr lang="en-US" sz="5400" dirty="0">
                <a:solidFill>
                  <a:srgbClr val="FFFFFF"/>
                </a:solidFill>
              </a:rPr>
              <a:t>Deploying to the cloud to develop</a:t>
            </a:r>
          </a:p>
        </p:txBody>
      </p:sp>
    </p:spTree>
    <p:extLst>
      <p:ext uri="{BB962C8B-B14F-4D97-AF65-F5344CB8AC3E}">
        <p14:creationId xmlns:p14="http://schemas.microsoft.com/office/powerpoint/2010/main" val="79163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C00"/>
        </a:solidFill>
        <a:effectLst/>
      </p:bgPr>
    </p:bg>
    <p:spTree>
      <p:nvGrpSpPr>
        <p:cNvPr id="1" name=""/>
        <p:cNvGrpSpPr/>
        <p:nvPr/>
      </p:nvGrpSpPr>
      <p:grpSpPr>
        <a:xfrm>
          <a:off x="0" y="0"/>
          <a:ext cx="0" cy="0"/>
          <a:chOff x="0" y="0"/>
          <a:chExt cx="0" cy="0"/>
        </a:xfrm>
      </p:grpSpPr>
      <p:sp>
        <p:nvSpPr>
          <p:cNvPr id="2" name="Object 1"/>
          <p:cNvSpPr/>
          <p:nvPr/>
        </p:nvSpPr>
        <p:spPr>
          <a:xfrm>
            <a:off x="0" y="0"/>
            <a:ext cx="7582385" cy="3304349"/>
          </a:xfrm>
          <a:prstGeom prst="rect">
            <a:avLst/>
          </a:prstGeom>
          <a:solidFill>
            <a:srgbClr val="749FC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Object 2"/>
          <p:cNvSpPr/>
          <p:nvPr/>
        </p:nvSpPr>
        <p:spPr>
          <a:xfrm>
            <a:off x="144625" y="425566"/>
            <a:ext cx="7293136"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4688" b="1" i="0" u="none" strike="noStrike" kern="0" cap="none" spc="47" normalizeH="0" baseline="0" noProof="0" dirty="0">
                <a:ln>
                  <a:noFill/>
                </a:ln>
                <a:solidFill>
                  <a:srgbClr val="FFFFFF"/>
                </a:solidFill>
                <a:effectLst/>
                <a:uLnTx/>
                <a:uFillTx/>
                <a:latin typeface="Bebas Neue" pitchFamily="34" charset="0"/>
                <a:ea typeface="Bebas Neue" pitchFamily="34" charset="-122"/>
                <a:cs typeface="Bebas Neue" pitchFamily="34" charset="-120"/>
              </a:rPr>
              <a:t>Rob Sewell</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Object 3"/>
          <p:cNvSpPr/>
          <p:nvPr/>
        </p:nvSpPr>
        <p:spPr>
          <a:xfrm>
            <a:off x="144625" y="1135382"/>
            <a:ext cx="7293136" cy="460323"/>
          </a:xfrm>
          <a:prstGeom prst="rect">
            <a:avLst/>
          </a:prstGeom>
          <a:noFill/>
        </p:spPr>
        <p:txBody>
          <a:bodyPr wrap="square" lIns="0" tIns="0" rIns="0" bIns="0" rtlCol="0" anchor="t"/>
          <a:lstStyle/>
          <a:p>
            <a:pPr marL="0" marR="0" lvl="0" indent="0" algn="ctr" defTabSz="914400" rtl="0" eaLnBrk="1" fontAlgn="auto" latinLnBrk="0" hangingPunct="1">
              <a:lnSpc>
                <a:spcPts val="3626"/>
              </a:lnSpc>
              <a:spcBef>
                <a:spcPts val="1299"/>
              </a:spcBef>
              <a:spcAft>
                <a:spcPts val="0"/>
              </a:spcAft>
              <a:buClrTx/>
              <a:buSzTx/>
              <a:buFontTx/>
              <a:buNone/>
              <a:tabLst/>
              <a:defRPr/>
            </a:pPr>
            <a:r>
              <a:rPr kumimoji="0" lang="en-US" sz="3984" b="1" i="0" u="none" strike="noStrike" kern="0" cap="none" spc="40" normalizeH="0" baseline="0" noProof="0" dirty="0">
                <a:ln>
                  <a:noFill/>
                </a:ln>
                <a:solidFill>
                  <a:srgbClr val="FFFFFF"/>
                </a:solidFill>
                <a:effectLst/>
                <a:uLnTx/>
                <a:uFillTx/>
                <a:latin typeface="Bebas Neue" pitchFamily="34" charset="0"/>
                <a:ea typeface="Bebas Neue" pitchFamily="34" charset="-122"/>
                <a:cs typeface="Bebas Neue" pitchFamily="34" charset="-120"/>
              </a:rPr>
              <a:t>He/Him</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Object 4"/>
          <p:cNvSpPr/>
          <p:nvPr/>
        </p:nvSpPr>
        <p:spPr>
          <a:xfrm>
            <a:off x="144625" y="1737973"/>
            <a:ext cx="7293136" cy="1244416"/>
          </a:xfrm>
          <a:prstGeom prst="rect">
            <a:avLst/>
          </a:prstGeom>
          <a:noFill/>
        </p:spPr>
        <p:txBody>
          <a:bodyPr wrap="square" lIns="0" tIns="0" rIns="0" bIns="0" rtlCol="0" anchor="t"/>
          <a:lstStyle/>
          <a:p>
            <a:pPr marL="0" marR="0" lvl="0" indent="0" algn="ctr" defTabSz="914400" rtl="0" eaLnBrk="1" fontAlgn="auto" latinLnBrk="0" hangingPunct="1">
              <a:lnSpc>
                <a:spcPts val="2450"/>
              </a:lnSpc>
              <a:spcBef>
                <a:spcPts val="1098"/>
              </a:spcBef>
              <a:spcAft>
                <a:spcPts val="0"/>
              </a:spcAft>
              <a:buClrTx/>
              <a:buSzTx/>
              <a:buFontTx/>
              <a:buNone/>
              <a:tabLst/>
              <a:defRPr/>
            </a:pPr>
            <a:r>
              <a:rPr kumimoji="0" lang="en-US" sz="1856" b="0" i="0" u="none" strike="noStrike" kern="0" cap="none" spc="37" normalizeH="0" baseline="0" noProof="0" dirty="0">
                <a:ln>
                  <a:noFill/>
                </a:ln>
                <a:solidFill>
                  <a:srgbClr val="F1F5F9"/>
                </a:solidFill>
                <a:effectLst/>
                <a:uLnTx/>
                <a:uFillTx/>
                <a:latin typeface="Source Sans Pro" pitchFamily="34" charset="0"/>
                <a:ea typeface="Source Sans Pro" pitchFamily="34" charset="-122"/>
                <a:cs typeface="Source Sans Pro" pitchFamily="34" charset="-120"/>
              </a:rPr>
              <a:t>I was a SQL Server DBA with a passion for Powershell, Azure, Automation, and SQL (PaaS geddit?) (And a sense of humour (and a habit for writing inside braces)). Now I just help other people with those (not the braces bit).</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7677611" y="95226"/>
            <a:ext cx="2160444" cy="6665833"/>
          </a:xfrm>
          <a:prstGeom prst="rect">
            <a:avLst/>
          </a:prstGeom>
          <a:solidFill>
            <a:srgbClr val="AA646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7" name="Object 6" descr="preencoded.png"/>
          <p:cNvPicPr>
            <a:picLocks noChangeAspect="1"/>
          </p:cNvPicPr>
          <p:nvPr/>
        </p:nvPicPr>
        <p:blipFill>
          <a:blip r:embed="rId3"/>
          <a:srcRect l="21190" r="21190"/>
          <a:stretch/>
        </p:blipFill>
        <p:spPr>
          <a:xfrm>
            <a:off x="7677611" y="95226"/>
            <a:ext cx="2160444" cy="6665833"/>
          </a:xfrm>
          <a:prstGeom prst="rect">
            <a:avLst/>
          </a:prstGeom>
        </p:spPr>
      </p:pic>
      <p:sp>
        <p:nvSpPr>
          <p:cNvPr id="8" name="Object 7"/>
          <p:cNvSpPr/>
          <p:nvPr/>
        </p:nvSpPr>
        <p:spPr>
          <a:xfrm>
            <a:off x="9933282" y="95226"/>
            <a:ext cx="2160444" cy="3285303"/>
          </a:xfrm>
          <a:prstGeom prst="rect">
            <a:avLst/>
          </a:prstGeom>
          <a:solidFill>
            <a:srgbClr val="00205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9" name="Object 8" descr="preencoded.png"/>
          <p:cNvPicPr>
            <a:picLocks noChangeAspect="1"/>
          </p:cNvPicPr>
          <p:nvPr/>
        </p:nvPicPr>
        <p:blipFill>
          <a:blip r:embed="rId4"/>
          <a:srcRect t="1979" b="1979"/>
          <a:stretch/>
        </p:blipFill>
        <p:spPr>
          <a:xfrm>
            <a:off x="9933282" y="95226"/>
            <a:ext cx="2160444" cy="3285303"/>
          </a:xfrm>
          <a:prstGeom prst="rect">
            <a:avLst/>
          </a:prstGeom>
        </p:spPr>
      </p:pic>
      <p:sp>
        <p:nvSpPr>
          <p:cNvPr id="10" name="Object 9"/>
          <p:cNvSpPr/>
          <p:nvPr/>
        </p:nvSpPr>
        <p:spPr>
          <a:xfrm>
            <a:off x="9933282" y="3475756"/>
            <a:ext cx="2160444" cy="3285303"/>
          </a:xfrm>
          <a:prstGeom prst="rect">
            <a:avLst/>
          </a:pr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11" name="Object 10" descr="preencoded.png"/>
          <p:cNvPicPr>
            <a:picLocks noChangeAspect="1"/>
          </p:cNvPicPr>
          <p:nvPr/>
        </p:nvPicPr>
        <p:blipFill>
          <a:blip r:embed="rId5"/>
          <a:srcRect l="10188" t="1720" r="10188" b="1720"/>
          <a:stretch/>
        </p:blipFill>
        <p:spPr>
          <a:xfrm>
            <a:off x="9933282" y="3475756"/>
            <a:ext cx="2160444" cy="3285303"/>
          </a:xfrm>
          <a:prstGeom prst="rect">
            <a:avLst/>
          </a:prstGeom>
        </p:spPr>
      </p:pic>
      <p:sp>
        <p:nvSpPr>
          <p:cNvPr id="12" name="Object 11"/>
          <p:cNvSpPr/>
          <p:nvPr/>
        </p:nvSpPr>
        <p:spPr>
          <a:xfrm>
            <a:off x="761810" y="3826950"/>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0"/>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SEWELLS CONSULTING LTD</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Object 12"/>
          <p:cNvSpPr/>
          <p:nvPr/>
        </p:nvSpPr>
        <p:spPr>
          <a:xfrm>
            <a:off x="761810" y="4190524"/>
            <a:ext cx="6664643" cy="218449"/>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Beard Twizzler</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4" name="Object 13"/>
          <p:cNvSpPr/>
          <p:nvPr/>
        </p:nvSpPr>
        <p:spPr>
          <a:xfrm>
            <a:off x="761810" y="4499056"/>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696"/>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MICROSOFT MVP</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Object 14"/>
          <p:cNvSpPr/>
          <p:nvPr/>
        </p:nvSpPr>
        <p:spPr>
          <a:xfrm>
            <a:off x="761810" y="4862630"/>
            <a:ext cx="6664643" cy="612114"/>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DATA PLATFORM 2020 - 2024</a:t>
            </a:r>
          </a:p>
          <a:p>
            <a:pPr marL="0" marR="0" lvl="0" indent="0" algn="l" defTabSz="914400" rtl="0" eaLnBrk="1" fontAlgn="auto" latinLnBrk="0" hangingPunct="1">
              <a:lnSpc>
                <a:spcPts val="1720"/>
              </a:lnSpc>
              <a:spcBef>
                <a:spcPts val="135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Azure 2017 - 2024</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Object 15"/>
          <p:cNvSpPr/>
          <p:nvPr/>
        </p:nvSpPr>
        <p:spPr>
          <a:xfrm>
            <a:off x="761810" y="5564828"/>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696"/>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INTERESTS</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Object 16"/>
          <p:cNvSpPr/>
          <p:nvPr/>
        </p:nvSpPr>
        <p:spPr>
          <a:xfrm>
            <a:off x="761810" y="5928402"/>
            <a:ext cx="6664643" cy="218449"/>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cycling, automation, community</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pic>
        <p:nvPicPr>
          <p:cNvPr id="18" name="Object 17"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2236" y="6056155"/>
            <a:ext cx="2161634" cy="580880"/>
          </a:xfrm>
          <a:prstGeom prst="rect">
            <a:avLst/>
          </a:prstGeom>
        </p:spPr>
      </p:pic>
      <p:sp>
        <p:nvSpPr>
          <p:cNvPr id="19" name="Object 18"/>
          <p:cNvSpPr/>
          <p:nvPr/>
        </p:nvSpPr>
        <p:spPr>
          <a:xfrm>
            <a:off x="7809292" y="6207509"/>
            <a:ext cx="1902972" cy="269966"/>
          </a:xfrm>
          <a:prstGeom prst="rect">
            <a:avLst/>
          </a:prstGeom>
          <a:noFill/>
        </p:spPr>
        <p:txBody>
          <a:bodyPr wrap="square" lIns="0" tIns="0" rIns="0" bIns="0" rtlCol="0" anchor="t"/>
          <a:lstStyle/>
          <a:p>
            <a:pPr marL="0" marR="0" lvl="0" indent="0" algn="ctr" defTabSz="914400" rtl="0" eaLnBrk="1" fontAlgn="auto" latinLnBrk="0" hangingPunct="1">
              <a:lnSpc>
                <a:spcPts val="2127"/>
              </a:lnSpc>
              <a:spcBef>
                <a:spcPts val="0"/>
              </a:spcBef>
              <a:spcAft>
                <a:spcPts val="0"/>
              </a:spcAft>
              <a:buClrTx/>
              <a:buSzTx/>
              <a:buFontTx/>
              <a:buNone/>
              <a:tabLst/>
              <a:defRPr/>
            </a:pPr>
            <a:r>
              <a:rPr kumimoji="0" lang="en-US" sz="1790" b="1" i="0" u="none" strike="noStrike" kern="0" cap="none" spc="36"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robsewell.com</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Object 19"/>
          <p:cNvSpPr/>
          <p:nvPr/>
        </p:nvSpPr>
        <p:spPr>
          <a:xfrm>
            <a:off x="6880092" y="5973539"/>
            <a:ext cx="714196" cy="714196"/>
          </a:xfrm>
          <a:prstGeom prst="rect">
            <a:avLst/>
          </a:pr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Arial"/>
              <a:ea typeface="+mn-ea"/>
              <a:cs typeface="+mn-cs"/>
            </a:endParaRPr>
          </a:p>
        </p:txBody>
      </p:sp>
      <p:pic>
        <p:nvPicPr>
          <p:cNvPr id="21" name="Object 20"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9803" y="6226018"/>
            <a:ext cx="342814" cy="219020"/>
          </a:xfrm>
          <a:prstGeom prst="rect">
            <a:avLst/>
          </a:prstGeom>
        </p:spPr>
      </p:pic>
      <p:pic>
        <p:nvPicPr>
          <p:cNvPr id="22" name="Object 2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9425" y="88084"/>
            <a:ext cx="2190202" cy="495176"/>
          </a:xfrm>
          <a:prstGeom prst="rect">
            <a:avLst/>
          </a:prstGeom>
        </p:spPr>
      </p:pic>
      <p:sp>
        <p:nvSpPr>
          <p:cNvPr id="23" name="Object 22"/>
          <p:cNvSpPr/>
          <p:nvPr/>
        </p:nvSpPr>
        <p:spPr>
          <a:xfrm>
            <a:off x="7769742" y="238730"/>
            <a:ext cx="1983838" cy="173026"/>
          </a:xfrm>
          <a:prstGeom prst="rect">
            <a:avLst/>
          </a:prstGeom>
          <a:noFill/>
        </p:spPr>
        <p:txBody>
          <a:bodyPr wrap="square" lIns="0" tIns="0" rIns="0" bIns="0" rtlCol="0" anchor="t"/>
          <a:lstStyle/>
          <a:p>
            <a:pPr marL="0" marR="0" lvl="0" indent="0" algn="ctr" defTabSz="914400" rtl="0" eaLnBrk="1" fontAlgn="auto" latinLnBrk="0" hangingPunct="1">
              <a:lnSpc>
                <a:spcPts val="1364"/>
              </a:lnSpc>
              <a:spcBef>
                <a:spcPts val="0"/>
              </a:spcBef>
              <a:spcAft>
                <a:spcPts val="0"/>
              </a:spcAft>
              <a:buClrTx/>
              <a:buSzTx/>
              <a:buFontTx/>
              <a:buNone/>
              <a:tabLst/>
              <a:defRPr/>
            </a:pPr>
            <a:r>
              <a:rPr kumimoji="0" lang="en-US" sz="1148" b="0" i="0" u="none" strike="noStrike" kern="0" cap="none" spc="23" normalizeH="0" baseline="0" noProof="0" dirty="0">
                <a:ln>
                  <a:noFill/>
                </a:ln>
                <a:solidFill>
                  <a:srgbClr val="FFFFFF"/>
                </a:solidFill>
                <a:effectLst/>
                <a:uLnTx/>
                <a:uFillTx/>
                <a:latin typeface="Source Sans Pro" pitchFamily="34" charset="0"/>
                <a:ea typeface="Source Sans Pro" pitchFamily="34" charset="-122"/>
                <a:cs typeface="Source Sans Pro" pitchFamily="34" charset="-120"/>
              </a:rPr>
              <a:t>mrrobsewell@outlook.com </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ndview Display"/>
              <a:ea typeface="+mn-ea"/>
              <a:cs typeface="+mn-cs"/>
            </a:endParaRPr>
          </a:p>
        </p:txBody>
      </p:sp>
      <p:pic>
        <p:nvPicPr>
          <p:cNvPr id="4" name="Picture 3" descr="Computer script on a screen">
            <a:extLst>
              <a:ext uri="{FF2B5EF4-FFF2-40B4-BE49-F238E27FC236}">
                <a16:creationId xmlns:a16="http://schemas.microsoft.com/office/drawing/2014/main" id="{85C936F5-CF10-4097-BE38-3A2761C24CD3}"/>
              </a:ext>
            </a:extLst>
          </p:cNvPr>
          <p:cNvPicPr>
            <a:picLocks noChangeAspect="1"/>
          </p:cNvPicPr>
          <p:nvPr/>
        </p:nvPicPr>
        <p:blipFill rotWithShape="1">
          <a:blip r:embed="rId3"/>
          <a:srcRect l="3638" t="11106" r="2433" b="9740"/>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D202999-A5D9-E8AC-2F25-9B3AA7A1D53F}"/>
              </a:ext>
            </a:extLst>
          </p:cNvPr>
          <p:cNvSpPr>
            <a:spLocks noGrp="1"/>
          </p:cNvSpPr>
          <p:nvPr>
            <p:ph type="ctrTitle"/>
          </p:nvPr>
        </p:nvSpPr>
        <p:spPr>
          <a:xfrm>
            <a:off x="6638061" y="914400"/>
            <a:ext cx="4892948" cy="3427867"/>
          </a:xfrm>
        </p:spPr>
        <p:txBody>
          <a:bodyPr anchor="t">
            <a:normAutofit/>
          </a:bodyPr>
          <a:lstStyle/>
          <a:p>
            <a:pPr algn="r"/>
            <a:r>
              <a:rPr lang="en-GB" dirty="0">
                <a:solidFill>
                  <a:srgbClr val="FFFFFF"/>
                </a:solidFill>
              </a:rPr>
              <a:t>Azure Developer CLI (</a:t>
            </a:r>
            <a:r>
              <a:rPr lang="en-GB" dirty="0" err="1">
                <a:solidFill>
                  <a:srgbClr val="FFFFFF"/>
                </a:solidFill>
              </a:rPr>
              <a:t>azd</a:t>
            </a:r>
            <a:r>
              <a:rPr lang="en-GB" dirty="0">
                <a:solidFill>
                  <a:srgbClr val="FFFFFF"/>
                </a:solidFill>
              </a:rPr>
              <a:t>)</a:t>
            </a:r>
          </a:p>
        </p:txBody>
      </p:sp>
      <p:sp>
        <p:nvSpPr>
          <p:cNvPr id="3" name="Subtitle 2">
            <a:extLst>
              <a:ext uri="{FF2B5EF4-FFF2-40B4-BE49-F238E27FC236}">
                <a16:creationId xmlns:a16="http://schemas.microsoft.com/office/drawing/2014/main" id="{44CA1E57-BA24-728D-CCDE-36B2F590373F}"/>
              </a:ext>
            </a:extLst>
          </p:cNvPr>
          <p:cNvSpPr>
            <a:spLocks noGrp="1"/>
          </p:cNvSpPr>
          <p:nvPr>
            <p:ph type="subTitle" idx="1"/>
          </p:nvPr>
        </p:nvSpPr>
        <p:spPr>
          <a:xfrm>
            <a:off x="6589835" y="5253051"/>
            <a:ext cx="4941173" cy="812923"/>
          </a:xfrm>
        </p:spPr>
        <p:txBody>
          <a:bodyPr anchor="t">
            <a:normAutofit/>
          </a:bodyPr>
          <a:lstStyle/>
          <a:p>
            <a:pPr algn="r"/>
            <a:r>
              <a:rPr lang="en-GB">
                <a:solidFill>
                  <a:srgbClr val="FFFFFF"/>
                </a:solidFill>
              </a:rPr>
              <a:t>Streamline Azure resource management with azd</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5"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27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4K Resolution">
            <a:extLst>
              <a:ext uri="{FF2B5EF4-FFF2-40B4-BE49-F238E27FC236}">
                <a16:creationId xmlns:a16="http://schemas.microsoft.com/office/drawing/2014/main" id="{78259242-9E75-4EBF-A435-C6C0EF955053}"/>
              </a:ext>
            </a:extLst>
          </p:cNvPr>
          <p:cNvPicPr>
            <a:picLocks noGrp="1" noChangeAspect="1"/>
          </p:cNvPicPr>
          <p:nvPr>
            <p:ph sz="half" idx="1"/>
          </p:nvPr>
        </p:nvPicPr>
        <p:blipFill rotWithShape="1">
          <a:blip r:embed="rId3"/>
          <a:srcRect/>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Working with Azure Developer CLI (azd)</a:t>
            </a:r>
          </a:p>
        </p:txBody>
      </p:sp>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662356"/>
            <a:ext cx="4665546" cy="3057911"/>
          </a:xfrm>
        </p:spPr>
        <p:txBody>
          <a:bodyPr>
            <a:normAutofit/>
          </a:bodyPr>
          <a:lstStyle/>
          <a:p>
            <a:pPr marL="0" indent="0">
              <a:lnSpc>
                <a:spcPct val="110000"/>
              </a:lnSpc>
              <a:spcBef>
                <a:spcPts val="2500"/>
              </a:spcBef>
              <a:buNone/>
            </a:pPr>
            <a:r>
              <a:rPr lang="en-US" b="1" dirty="0"/>
              <a:t>Installation and Configuration</a:t>
            </a:r>
          </a:p>
          <a:p>
            <a:pPr marL="0" lvl="1" indent="0">
              <a:lnSpc>
                <a:spcPct val="110000"/>
              </a:lnSpc>
              <a:buNone/>
            </a:pPr>
            <a:r>
              <a:rPr lang="en-US" sz="2000" dirty="0"/>
              <a:t>Before you can start using </a:t>
            </a:r>
            <a:r>
              <a:rPr lang="en-US" sz="2000" dirty="0" err="1"/>
              <a:t>azd</a:t>
            </a:r>
            <a:r>
              <a:rPr lang="en-US" sz="2000" dirty="0"/>
              <a:t> commands, you need to install and configure the CLI. </a:t>
            </a:r>
          </a:p>
          <a:p>
            <a:pPr marL="0" lvl="1" indent="0">
              <a:lnSpc>
                <a:spcPct val="110000"/>
              </a:lnSpc>
              <a:buNone/>
            </a:pPr>
            <a:endParaRPr lang="en-US" sz="1500"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A33618C-578C-FFF8-4B5C-2F0A6706BDAB}"/>
              </a:ext>
            </a:extLst>
          </p:cNvPr>
          <p:cNvSpPr txBox="1"/>
          <p:nvPr/>
        </p:nvSpPr>
        <p:spPr>
          <a:xfrm>
            <a:off x="12937006" y="3540299"/>
            <a:ext cx="5692081" cy="3785652"/>
          </a:xfrm>
          <a:prstGeom prst="rect">
            <a:avLst/>
          </a:prstGeom>
          <a:solidFill>
            <a:srgbClr val="121A2F"/>
          </a:solidFill>
          <a:ln w="76200">
            <a:solidFill>
              <a:schemeClr val="bg1"/>
            </a:solidFill>
          </a:ln>
        </p:spPr>
        <p:txBody>
          <a:bodyPr wrap="square" rtlCol="0">
            <a:spAutoFit/>
          </a:bodyPr>
          <a:lstStyle/>
          <a:p>
            <a:r>
              <a:rPr lang="en-US" sz="6000" b="1" dirty="0">
                <a:solidFill>
                  <a:schemeClr val="bg1"/>
                </a:solidFill>
              </a:rPr>
              <a:t>curl -</a:t>
            </a:r>
            <a:r>
              <a:rPr lang="en-US" sz="6000" b="1" dirty="0" err="1">
                <a:solidFill>
                  <a:schemeClr val="bg1"/>
                </a:solidFill>
              </a:rPr>
              <a:t>fsSL</a:t>
            </a:r>
            <a:r>
              <a:rPr lang="en-US" sz="6000" b="1" dirty="0">
                <a:solidFill>
                  <a:schemeClr val="bg1"/>
                </a:solidFill>
              </a:rPr>
              <a:t> https://aka.ms/install-azd.sh | bash</a:t>
            </a:r>
          </a:p>
        </p:txBody>
      </p:sp>
      <p:sp>
        <p:nvSpPr>
          <p:cNvPr id="6" name="TextBox 5">
            <a:extLst>
              <a:ext uri="{FF2B5EF4-FFF2-40B4-BE49-F238E27FC236}">
                <a16:creationId xmlns:a16="http://schemas.microsoft.com/office/drawing/2014/main" id="{CFBC90DF-8F05-968E-DFB3-AC57AFC16138}"/>
              </a:ext>
            </a:extLst>
          </p:cNvPr>
          <p:cNvSpPr txBox="1"/>
          <p:nvPr/>
        </p:nvSpPr>
        <p:spPr>
          <a:xfrm>
            <a:off x="12405380" y="-1649277"/>
            <a:ext cx="5692081" cy="1938992"/>
          </a:xfrm>
          <a:prstGeom prst="rect">
            <a:avLst/>
          </a:prstGeom>
          <a:solidFill>
            <a:srgbClr val="121A2F"/>
          </a:solidFill>
          <a:ln w="76200">
            <a:solidFill>
              <a:schemeClr val="bg1"/>
            </a:solidFill>
          </a:ln>
        </p:spPr>
        <p:txBody>
          <a:bodyPr wrap="square" rtlCol="0">
            <a:spAutoFit/>
          </a:bodyPr>
          <a:lstStyle/>
          <a:p>
            <a:r>
              <a:rPr lang="en-GB" sz="6000" b="1" dirty="0" err="1">
                <a:solidFill>
                  <a:schemeClr val="bg1"/>
                </a:solidFill>
              </a:rPr>
              <a:t>winget</a:t>
            </a:r>
            <a:r>
              <a:rPr lang="en-GB" sz="6000" b="1" dirty="0">
                <a:solidFill>
                  <a:schemeClr val="bg1"/>
                </a:solidFill>
              </a:rPr>
              <a:t> install </a:t>
            </a:r>
            <a:r>
              <a:rPr lang="en-GB" sz="6000" b="1" dirty="0" err="1">
                <a:solidFill>
                  <a:schemeClr val="bg1"/>
                </a:solidFill>
              </a:rPr>
              <a:t>microsoft.azd</a:t>
            </a:r>
            <a:endParaRPr lang="en-US" sz="6000" b="1" dirty="0">
              <a:solidFill>
                <a:schemeClr val="bg1"/>
              </a:solidFill>
            </a:endParaRPr>
          </a:p>
        </p:txBody>
      </p:sp>
      <p:sp>
        <p:nvSpPr>
          <p:cNvPr id="7" name="TextBox 6">
            <a:extLst>
              <a:ext uri="{FF2B5EF4-FFF2-40B4-BE49-F238E27FC236}">
                <a16:creationId xmlns:a16="http://schemas.microsoft.com/office/drawing/2014/main" id="{695E5037-ED2A-7058-20AF-16B3217FBAAB}"/>
              </a:ext>
            </a:extLst>
          </p:cNvPr>
          <p:cNvSpPr txBox="1"/>
          <p:nvPr/>
        </p:nvSpPr>
        <p:spPr>
          <a:xfrm>
            <a:off x="12937007" y="6524099"/>
            <a:ext cx="5692081" cy="2862322"/>
          </a:xfrm>
          <a:prstGeom prst="rect">
            <a:avLst/>
          </a:prstGeom>
          <a:solidFill>
            <a:srgbClr val="121A2F"/>
          </a:solidFill>
          <a:ln w="76200">
            <a:solidFill>
              <a:schemeClr val="bg1"/>
            </a:solidFill>
          </a:ln>
        </p:spPr>
        <p:txBody>
          <a:bodyPr wrap="square" rtlCol="0">
            <a:spAutoFit/>
          </a:bodyPr>
          <a:lstStyle/>
          <a:p>
            <a:r>
              <a:rPr lang="en-GB" sz="6000" b="1" dirty="0">
                <a:solidFill>
                  <a:schemeClr val="bg1"/>
                </a:solidFill>
              </a:rPr>
              <a:t>brew tap azure/</a:t>
            </a:r>
            <a:r>
              <a:rPr lang="en-GB" sz="6000" b="1" dirty="0" err="1">
                <a:solidFill>
                  <a:schemeClr val="bg1"/>
                </a:solidFill>
              </a:rPr>
              <a:t>azd</a:t>
            </a:r>
            <a:r>
              <a:rPr lang="en-GB" sz="6000" b="1" dirty="0">
                <a:solidFill>
                  <a:schemeClr val="bg1"/>
                </a:solidFill>
              </a:rPr>
              <a:t> &amp;&amp; brew install </a:t>
            </a:r>
            <a:r>
              <a:rPr lang="en-GB" sz="6000" b="1" dirty="0" err="1">
                <a:solidFill>
                  <a:schemeClr val="bg1"/>
                </a:solidFill>
              </a:rPr>
              <a:t>azd</a:t>
            </a:r>
            <a:endParaRPr lang="en-US" sz="6000" b="1" dirty="0">
              <a:solidFill>
                <a:schemeClr val="bg1"/>
              </a:solidFill>
            </a:endParaRPr>
          </a:p>
        </p:txBody>
      </p:sp>
      <p:sp>
        <p:nvSpPr>
          <p:cNvPr id="8" name="TextBox 7">
            <a:extLst>
              <a:ext uri="{FF2B5EF4-FFF2-40B4-BE49-F238E27FC236}">
                <a16:creationId xmlns:a16="http://schemas.microsoft.com/office/drawing/2014/main" id="{22CF04B3-7861-3635-C399-F74958B09051}"/>
              </a:ext>
            </a:extLst>
          </p:cNvPr>
          <p:cNvSpPr txBox="1"/>
          <p:nvPr/>
        </p:nvSpPr>
        <p:spPr>
          <a:xfrm>
            <a:off x="12937008" y="556500"/>
            <a:ext cx="5692081" cy="1938992"/>
          </a:xfrm>
          <a:prstGeom prst="rect">
            <a:avLst/>
          </a:prstGeom>
          <a:solidFill>
            <a:srgbClr val="121A2F"/>
          </a:solidFill>
          <a:ln w="76200">
            <a:solidFill>
              <a:schemeClr val="bg1"/>
            </a:solidFill>
          </a:ln>
        </p:spPr>
        <p:txBody>
          <a:bodyPr wrap="square" rtlCol="0">
            <a:spAutoFit/>
          </a:bodyPr>
          <a:lstStyle/>
          <a:p>
            <a:r>
              <a:rPr lang="en-US" sz="6000" b="1" dirty="0" err="1">
                <a:solidFill>
                  <a:schemeClr val="bg1"/>
                </a:solidFill>
              </a:rPr>
              <a:t>choco</a:t>
            </a:r>
            <a:r>
              <a:rPr lang="en-US" sz="6000" b="1" dirty="0">
                <a:solidFill>
                  <a:schemeClr val="bg1"/>
                </a:solidFill>
              </a:rPr>
              <a:t> install </a:t>
            </a:r>
            <a:r>
              <a:rPr lang="en-US" sz="6000" b="1" dirty="0" err="1">
                <a:solidFill>
                  <a:schemeClr val="bg1"/>
                </a:solidFill>
              </a:rPr>
              <a:t>azd</a:t>
            </a:r>
            <a:endParaRPr lang="en-US" sz="6000" b="1" dirty="0">
              <a:solidFill>
                <a:schemeClr val="bg1"/>
              </a:solidFill>
            </a:endParaRPr>
          </a:p>
        </p:txBody>
      </p:sp>
    </p:spTree>
    <p:extLst>
      <p:ext uri="{BB962C8B-B14F-4D97-AF65-F5344CB8AC3E}">
        <p14:creationId xmlns:p14="http://schemas.microsoft.com/office/powerpoint/2010/main" val="141970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4K Resolution">
            <a:extLst>
              <a:ext uri="{FF2B5EF4-FFF2-40B4-BE49-F238E27FC236}">
                <a16:creationId xmlns:a16="http://schemas.microsoft.com/office/drawing/2014/main" id="{78259242-9E75-4EBF-A435-C6C0EF955053}"/>
              </a:ext>
            </a:extLst>
          </p:cNvPr>
          <p:cNvPicPr>
            <a:picLocks noGrp="1" noChangeAspect="1"/>
          </p:cNvPicPr>
          <p:nvPr>
            <p:ph sz="half" idx="1"/>
          </p:nvPr>
        </p:nvPicPr>
        <p:blipFill rotWithShape="1">
          <a:blip r:embed="rId3"/>
          <a:srcRect/>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Working with Azure Developer CLI (azd)</a:t>
            </a:r>
          </a:p>
        </p:txBody>
      </p:sp>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662356"/>
            <a:ext cx="4665546" cy="3057911"/>
          </a:xfrm>
        </p:spPr>
        <p:txBody>
          <a:bodyPr>
            <a:normAutofit/>
          </a:bodyPr>
          <a:lstStyle/>
          <a:p>
            <a:pPr marL="0" indent="0">
              <a:lnSpc>
                <a:spcPct val="110000"/>
              </a:lnSpc>
              <a:spcBef>
                <a:spcPts val="2500"/>
              </a:spcBef>
              <a:buNone/>
            </a:pPr>
            <a:r>
              <a:rPr lang="en-US" b="1" dirty="0"/>
              <a:t>Installation and Configuration</a:t>
            </a:r>
          </a:p>
          <a:p>
            <a:pPr marL="0" lvl="1" indent="0">
              <a:lnSpc>
                <a:spcPct val="110000"/>
              </a:lnSpc>
              <a:buNone/>
            </a:pPr>
            <a:r>
              <a:rPr lang="en-US" sz="2000" dirty="0"/>
              <a:t>Before you can start using </a:t>
            </a:r>
            <a:r>
              <a:rPr lang="en-US" sz="2000" dirty="0" err="1"/>
              <a:t>azd</a:t>
            </a:r>
            <a:r>
              <a:rPr lang="en-US" sz="2000" dirty="0"/>
              <a:t> commands, you need to install and configure the CLI. </a:t>
            </a:r>
          </a:p>
          <a:p>
            <a:pPr marL="0" lvl="1" indent="0">
              <a:lnSpc>
                <a:spcPct val="110000"/>
              </a:lnSpc>
              <a:buNone/>
            </a:pPr>
            <a:endParaRPr lang="en-US" sz="1500"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A33618C-578C-FFF8-4B5C-2F0A6706BDAB}"/>
              </a:ext>
            </a:extLst>
          </p:cNvPr>
          <p:cNvSpPr txBox="1"/>
          <p:nvPr/>
        </p:nvSpPr>
        <p:spPr>
          <a:xfrm>
            <a:off x="12937006" y="3540299"/>
            <a:ext cx="5692081" cy="3785652"/>
          </a:xfrm>
          <a:prstGeom prst="rect">
            <a:avLst/>
          </a:prstGeom>
          <a:solidFill>
            <a:srgbClr val="121A2F"/>
          </a:solidFill>
          <a:ln w="76200">
            <a:solidFill>
              <a:schemeClr val="bg1"/>
            </a:solidFill>
          </a:ln>
        </p:spPr>
        <p:txBody>
          <a:bodyPr wrap="square" rtlCol="0">
            <a:spAutoFit/>
          </a:bodyPr>
          <a:lstStyle/>
          <a:p>
            <a:r>
              <a:rPr lang="en-US" sz="6000" b="1" dirty="0">
                <a:solidFill>
                  <a:schemeClr val="bg1"/>
                </a:solidFill>
              </a:rPr>
              <a:t>curl -</a:t>
            </a:r>
            <a:r>
              <a:rPr lang="en-US" sz="6000" b="1" dirty="0" err="1">
                <a:solidFill>
                  <a:schemeClr val="bg1"/>
                </a:solidFill>
              </a:rPr>
              <a:t>fsSL</a:t>
            </a:r>
            <a:r>
              <a:rPr lang="en-US" sz="6000" b="1" dirty="0">
                <a:solidFill>
                  <a:schemeClr val="bg1"/>
                </a:solidFill>
              </a:rPr>
              <a:t> https://aka.ms/install-azd.sh | bash</a:t>
            </a:r>
          </a:p>
        </p:txBody>
      </p:sp>
      <p:sp>
        <p:nvSpPr>
          <p:cNvPr id="6" name="TextBox 5">
            <a:extLst>
              <a:ext uri="{FF2B5EF4-FFF2-40B4-BE49-F238E27FC236}">
                <a16:creationId xmlns:a16="http://schemas.microsoft.com/office/drawing/2014/main" id="{CFBC90DF-8F05-968E-DFB3-AC57AFC16138}"/>
              </a:ext>
            </a:extLst>
          </p:cNvPr>
          <p:cNvSpPr txBox="1"/>
          <p:nvPr/>
        </p:nvSpPr>
        <p:spPr>
          <a:xfrm>
            <a:off x="6365918" y="2890825"/>
            <a:ext cx="5692081" cy="1938992"/>
          </a:xfrm>
          <a:prstGeom prst="rect">
            <a:avLst/>
          </a:prstGeom>
          <a:solidFill>
            <a:srgbClr val="121A2F"/>
          </a:solidFill>
          <a:ln w="76200">
            <a:solidFill>
              <a:schemeClr val="bg1"/>
            </a:solidFill>
          </a:ln>
        </p:spPr>
        <p:txBody>
          <a:bodyPr wrap="square" rtlCol="0">
            <a:spAutoFit/>
          </a:bodyPr>
          <a:lstStyle/>
          <a:p>
            <a:r>
              <a:rPr lang="en-GB" sz="6000" b="1" dirty="0" err="1">
                <a:solidFill>
                  <a:schemeClr val="bg1"/>
                </a:solidFill>
              </a:rPr>
              <a:t>winget</a:t>
            </a:r>
            <a:r>
              <a:rPr lang="en-GB" sz="6000" b="1" dirty="0">
                <a:solidFill>
                  <a:schemeClr val="bg1"/>
                </a:solidFill>
              </a:rPr>
              <a:t> install </a:t>
            </a:r>
            <a:r>
              <a:rPr lang="en-GB" sz="6000" b="1" dirty="0" err="1">
                <a:solidFill>
                  <a:schemeClr val="bg1"/>
                </a:solidFill>
              </a:rPr>
              <a:t>microsoft.azd</a:t>
            </a:r>
            <a:endParaRPr lang="en-US" sz="6000" b="1" dirty="0">
              <a:solidFill>
                <a:schemeClr val="bg1"/>
              </a:solidFill>
            </a:endParaRPr>
          </a:p>
        </p:txBody>
      </p:sp>
      <p:sp>
        <p:nvSpPr>
          <p:cNvPr id="7" name="TextBox 6">
            <a:extLst>
              <a:ext uri="{FF2B5EF4-FFF2-40B4-BE49-F238E27FC236}">
                <a16:creationId xmlns:a16="http://schemas.microsoft.com/office/drawing/2014/main" id="{695E5037-ED2A-7058-20AF-16B3217FBAAB}"/>
              </a:ext>
            </a:extLst>
          </p:cNvPr>
          <p:cNvSpPr txBox="1"/>
          <p:nvPr/>
        </p:nvSpPr>
        <p:spPr>
          <a:xfrm>
            <a:off x="12937007" y="6524099"/>
            <a:ext cx="5692081" cy="2862322"/>
          </a:xfrm>
          <a:prstGeom prst="rect">
            <a:avLst/>
          </a:prstGeom>
          <a:solidFill>
            <a:srgbClr val="121A2F"/>
          </a:solidFill>
          <a:ln w="76200">
            <a:solidFill>
              <a:schemeClr val="bg1"/>
            </a:solidFill>
          </a:ln>
        </p:spPr>
        <p:txBody>
          <a:bodyPr wrap="square" rtlCol="0">
            <a:spAutoFit/>
          </a:bodyPr>
          <a:lstStyle/>
          <a:p>
            <a:r>
              <a:rPr lang="en-GB" sz="6000" b="1" dirty="0">
                <a:solidFill>
                  <a:schemeClr val="bg1"/>
                </a:solidFill>
              </a:rPr>
              <a:t>brew tap azure/</a:t>
            </a:r>
            <a:r>
              <a:rPr lang="en-GB" sz="6000" b="1" dirty="0" err="1">
                <a:solidFill>
                  <a:schemeClr val="bg1"/>
                </a:solidFill>
              </a:rPr>
              <a:t>azd</a:t>
            </a:r>
            <a:r>
              <a:rPr lang="en-GB" sz="6000" b="1" dirty="0">
                <a:solidFill>
                  <a:schemeClr val="bg1"/>
                </a:solidFill>
              </a:rPr>
              <a:t> &amp;&amp; brew install </a:t>
            </a:r>
            <a:r>
              <a:rPr lang="en-GB" sz="6000" b="1" dirty="0" err="1">
                <a:solidFill>
                  <a:schemeClr val="bg1"/>
                </a:solidFill>
              </a:rPr>
              <a:t>azd</a:t>
            </a:r>
            <a:endParaRPr lang="en-US" sz="6000" b="1" dirty="0">
              <a:solidFill>
                <a:schemeClr val="bg1"/>
              </a:solidFill>
            </a:endParaRPr>
          </a:p>
        </p:txBody>
      </p:sp>
      <p:sp>
        <p:nvSpPr>
          <p:cNvPr id="8" name="TextBox 7">
            <a:extLst>
              <a:ext uri="{FF2B5EF4-FFF2-40B4-BE49-F238E27FC236}">
                <a16:creationId xmlns:a16="http://schemas.microsoft.com/office/drawing/2014/main" id="{22CF04B3-7861-3635-C399-F74958B09051}"/>
              </a:ext>
            </a:extLst>
          </p:cNvPr>
          <p:cNvSpPr txBox="1"/>
          <p:nvPr/>
        </p:nvSpPr>
        <p:spPr>
          <a:xfrm>
            <a:off x="12937008" y="556500"/>
            <a:ext cx="5692081" cy="1938992"/>
          </a:xfrm>
          <a:prstGeom prst="rect">
            <a:avLst/>
          </a:prstGeom>
          <a:solidFill>
            <a:srgbClr val="121A2F"/>
          </a:solidFill>
          <a:ln w="76200">
            <a:solidFill>
              <a:schemeClr val="bg1"/>
            </a:solidFill>
          </a:ln>
        </p:spPr>
        <p:txBody>
          <a:bodyPr wrap="square" rtlCol="0">
            <a:spAutoFit/>
          </a:bodyPr>
          <a:lstStyle/>
          <a:p>
            <a:r>
              <a:rPr lang="en-US" sz="6000" b="1" dirty="0" err="1">
                <a:solidFill>
                  <a:schemeClr val="bg1"/>
                </a:solidFill>
              </a:rPr>
              <a:t>choco</a:t>
            </a:r>
            <a:r>
              <a:rPr lang="en-US" sz="6000" b="1" dirty="0">
                <a:solidFill>
                  <a:schemeClr val="bg1"/>
                </a:solidFill>
              </a:rPr>
              <a:t> install </a:t>
            </a:r>
            <a:r>
              <a:rPr lang="en-US" sz="6000" b="1" dirty="0" err="1">
                <a:solidFill>
                  <a:schemeClr val="bg1"/>
                </a:solidFill>
              </a:rPr>
              <a:t>azd</a:t>
            </a:r>
            <a:endParaRPr lang="en-US" sz="6000" b="1" dirty="0">
              <a:solidFill>
                <a:schemeClr val="bg1"/>
              </a:solidFill>
            </a:endParaRPr>
          </a:p>
        </p:txBody>
      </p:sp>
    </p:spTree>
    <p:extLst>
      <p:ext uri="{BB962C8B-B14F-4D97-AF65-F5344CB8AC3E}">
        <p14:creationId xmlns:p14="http://schemas.microsoft.com/office/powerpoint/2010/main" val="235715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4K Resolution">
            <a:extLst>
              <a:ext uri="{FF2B5EF4-FFF2-40B4-BE49-F238E27FC236}">
                <a16:creationId xmlns:a16="http://schemas.microsoft.com/office/drawing/2014/main" id="{78259242-9E75-4EBF-A435-C6C0EF955053}"/>
              </a:ext>
            </a:extLst>
          </p:cNvPr>
          <p:cNvPicPr>
            <a:picLocks noGrp="1" noChangeAspect="1"/>
          </p:cNvPicPr>
          <p:nvPr>
            <p:ph sz="half" idx="1"/>
          </p:nvPr>
        </p:nvPicPr>
        <p:blipFill rotWithShape="1">
          <a:blip r:embed="rId3"/>
          <a:srcRect/>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Working with Azure Developer CLI (azd)</a:t>
            </a:r>
          </a:p>
        </p:txBody>
      </p:sp>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662356"/>
            <a:ext cx="4665546" cy="3057911"/>
          </a:xfrm>
        </p:spPr>
        <p:txBody>
          <a:bodyPr>
            <a:normAutofit/>
          </a:bodyPr>
          <a:lstStyle/>
          <a:p>
            <a:pPr marL="0" indent="0">
              <a:lnSpc>
                <a:spcPct val="110000"/>
              </a:lnSpc>
              <a:spcBef>
                <a:spcPts val="2500"/>
              </a:spcBef>
              <a:buNone/>
            </a:pPr>
            <a:r>
              <a:rPr lang="en-US" b="1" dirty="0"/>
              <a:t>Installation and Configuration</a:t>
            </a:r>
          </a:p>
          <a:p>
            <a:pPr marL="0" lvl="1" indent="0">
              <a:lnSpc>
                <a:spcPct val="110000"/>
              </a:lnSpc>
              <a:buNone/>
            </a:pPr>
            <a:r>
              <a:rPr lang="en-US" sz="2000" dirty="0"/>
              <a:t>Before you can start using </a:t>
            </a:r>
            <a:r>
              <a:rPr lang="en-US" sz="2000" dirty="0" err="1"/>
              <a:t>azd</a:t>
            </a:r>
            <a:r>
              <a:rPr lang="en-US" sz="2000" dirty="0"/>
              <a:t> commands, you need to install and configure the CLI. </a:t>
            </a:r>
          </a:p>
          <a:p>
            <a:pPr marL="0" lvl="1" indent="0">
              <a:lnSpc>
                <a:spcPct val="110000"/>
              </a:lnSpc>
              <a:buNone/>
            </a:pPr>
            <a:endParaRPr lang="en-US" sz="1500"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A33618C-578C-FFF8-4B5C-2F0A6706BDAB}"/>
              </a:ext>
            </a:extLst>
          </p:cNvPr>
          <p:cNvSpPr txBox="1"/>
          <p:nvPr/>
        </p:nvSpPr>
        <p:spPr>
          <a:xfrm>
            <a:off x="12937006" y="3540299"/>
            <a:ext cx="5692081" cy="3785652"/>
          </a:xfrm>
          <a:prstGeom prst="rect">
            <a:avLst/>
          </a:prstGeom>
          <a:solidFill>
            <a:srgbClr val="121A2F"/>
          </a:solidFill>
          <a:ln w="76200">
            <a:solidFill>
              <a:schemeClr val="bg1"/>
            </a:solidFill>
          </a:ln>
        </p:spPr>
        <p:txBody>
          <a:bodyPr wrap="square" rtlCol="0">
            <a:spAutoFit/>
          </a:bodyPr>
          <a:lstStyle/>
          <a:p>
            <a:r>
              <a:rPr lang="en-US" sz="6000" b="1" dirty="0">
                <a:solidFill>
                  <a:schemeClr val="bg1"/>
                </a:solidFill>
              </a:rPr>
              <a:t>curl -</a:t>
            </a:r>
            <a:r>
              <a:rPr lang="en-US" sz="6000" b="1" dirty="0" err="1">
                <a:solidFill>
                  <a:schemeClr val="bg1"/>
                </a:solidFill>
              </a:rPr>
              <a:t>fsSL</a:t>
            </a:r>
            <a:r>
              <a:rPr lang="en-US" sz="6000" b="1" dirty="0">
                <a:solidFill>
                  <a:schemeClr val="bg1"/>
                </a:solidFill>
              </a:rPr>
              <a:t> https://aka.ms/install-azd.sh | bash</a:t>
            </a:r>
          </a:p>
        </p:txBody>
      </p:sp>
      <p:sp>
        <p:nvSpPr>
          <p:cNvPr id="6" name="TextBox 5">
            <a:extLst>
              <a:ext uri="{FF2B5EF4-FFF2-40B4-BE49-F238E27FC236}">
                <a16:creationId xmlns:a16="http://schemas.microsoft.com/office/drawing/2014/main" id="{CFBC90DF-8F05-968E-DFB3-AC57AFC16138}"/>
              </a:ext>
            </a:extLst>
          </p:cNvPr>
          <p:cNvSpPr txBox="1"/>
          <p:nvPr/>
        </p:nvSpPr>
        <p:spPr>
          <a:xfrm>
            <a:off x="6365918" y="2890825"/>
            <a:ext cx="5692081" cy="1938992"/>
          </a:xfrm>
          <a:prstGeom prst="rect">
            <a:avLst/>
          </a:prstGeom>
          <a:solidFill>
            <a:srgbClr val="121A2F"/>
          </a:solidFill>
          <a:ln w="76200">
            <a:solidFill>
              <a:schemeClr val="bg1"/>
            </a:solidFill>
          </a:ln>
        </p:spPr>
        <p:txBody>
          <a:bodyPr wrap="square" rtlCol="0">
            <a:spAutoFit/>
          </a:bodyPr>
          <a:lstStyle/>
          <a:p>
            <a:r>
              <a:rPr lang="en-GB" sz="6000" b="1" dirty="0" err="1">
                <a:solidFill>
                  <a:schemeClr val="bg1"/>
                </a:solidFill>
              </a:rPr>
              <a:t>winget</a:t>
            </a:r>
            <a:r>
              <a:rPr lang="en-GB" sz="6000" b="1" dirty="0">
                <a:solidFill>
                  <a:schemeClr val="bg1"/>
                </a:solidFill>
              </a:rPr>
              <a:t> install </a:t>
            </a:r>
            <a:r>
              <a:rPr lang="en-GB" sz="6000" b="1" dirty="0" err="1">
                <a:solidFill>
                  <a:schemeClr val="bg1"/>
                </a:solidFill>
              </a:rPr>
              <a:t>microsoft.azd</a:t>
            </a:r>
            <a:endParaRPr lang="en-US" sz="6000" b="1" dirty="0">
              <a:solidFill>
                <a:schemeClr val="bg1"/>
              </a:solidFill>
            </a:endParaRPr>
          </a:p>
        </p:txBody>
      </p:sp>
      <p:sp>
        <p:nvSpPr>
          <p:cNvPr id="7" name="TextBox 6">
            <a:extLst>
              <a:ext uri="{FF2B5EF4-FFF2-40B4-BE49-F238E27FC236}">
                <a16:creationId xmlns:a16="http://schemas.microsoft.com/office/drawing/2014/main" id="{695E5037-ED2A-7058-20AF-16B3217FBAAB}"/>
              </a:ext>
            </a:extLst>
          </p:cNvPr>
          <p:cNvSpPr txBox="1"/>
          <p:nvPr/>
        </p:nvSpPr>
        <p:spPr>
          <a:xfrm>
            <a:off x="12937007" y="6524099"/>
            <a:ext cx="5692081" cy="2862322"/>
          </a:xfrm>
          <a:prstGeom prst="rect">
            <a:avLst/>
          </a:prstGeom>
          <a:solidFill>
            <a:srgbClr val="121A2F"/>
          </a:solidFill>
          <a:ln w="76200">
            <a:solidFill>
              <a:schemeClr val="bg1"/>
            </a:solidFill>
          </a:ln>
        </p:spPr>
        <p:txBody>
          <a:bodyPr wrap="square" rtlCol="0">
            <a:spAutoFit/>
          </a:bodyPr>
          <a:lstStyle/>
          <a:p>
            <a:r>
              <a:rPr lang="en-GB" sz="6000" b="1" dirty="0">
                <a:solidFill>
                  <a:schemeClr val="bg1"/>
                </a:solidFill>
              </a:rPr>
              <a:t>brew tap azure/</a:t>
            </a:r>
            <a:r>
              <a:rPr lang="en-GB" sz="6000" b="1" dirty="0" err="1">
                <a:solidFill>
                  <a:schemeClr val="bg1"/>
                </a:solidFill>
              </a:rPr>
              <a:t>azd</a:t>
            </a:r>
            <a:r>
              <a:rPr lang="en-GB" sz="6000" b="1" dirty="0">
                <a:solidFill>
                  <a:schemeClr val="bg1"/>
                </a:solidFill>
              </a:rPr>
              <a:t> &amp;&amp; brew install </a:t>
            </a:r>
            <a:r>
              <a:rPr lang="en-GB" sz="6000" b="1" dirty="0" err="1">
                <a:solidFill>
                  <a:schemeClr val="bg1"/>
                </a:solidFill>
              </a:rPr>
              <a:t>azd</a:t>
            </a:r>
            <a:endParaRPr lang="en-US" sz="6000" b="1" dirty="0">
              <a:solidFill>
                <a:schemeClr val="bg1"/>
              </a:solidFill>
            </a:endParaRPr>
          </a:p>
        </p:txBody>
      </p:sp>
      <p:sp>
        <p:nvSpPr>
          <p:cNvPr id="8" name="TextBox 7">
            <a:extLst>
              <a:ext uri="{FF2B5EF4-FFF2-40B4-BE49-F238E27FC236}">
                <a16:creationId xmlns:a16="http://schemas.microsoft.com/office/drawing/2014/main" id="{22CF04B3-7861-3635-C399-F74958B09051}"/>
              </a:ext>
            </a:extLst>
          </p:cNvPr>
          <p:cNvSpPr txBox="1"/>
          <p:nvPr/>
        </p:nvSpPr>
        <p:spPr>
          <a:xfrm>
            <a:off x="6365917" y="2890825"/>
            <a:ext cx="5692081" cy="1938992"/>
          </a:xfrm>
          <a:prstGeom prst="rect">
            <a:avLst/>
          </a:prstGeom>
          <a:solidFill>
            <a:srgbClr val="121A2F"/>
          </a:solidFill>
          <a:ln w="76200">
            <a:solidFill>
              <a:schemeClr val="bg1"/>
            </a:solidFill>
          </a:ln>
        </p:spPr>
        <p:txBody>
          <a:bodyPr wrap="square" rtlCol="0">
            <a:spAutoFit/>
          </a:bodyPr>
          <a:lstStyle/>
          <a:p>
            <a:r>
              <a:rPr lang="en-US" sz="6000" b="1" dirty="0" err="1">
                <a:solidFill>
                  <a:schemeClr val="bg1"/>
                </a:solidFill>
              </a:rPr>
              <a:t>choco</a:t>
            </a:r>
            <a:r>
              <a:rPr lang="en-US" sz="6000" b="1" dirty="0">
                <a:solidFill>
                  <a:schemeClr val="bg1"/>
                </a:solidFill>
              </a:rPr>
              <a:t> install </a:t>
            </a:r>
            <a:r>
              <a:rPr lang="en-US" sz="6000" b="1" dirty="0" err="1">
                <a:solidFill>
                  <a:schemeClr val="bg1"/>
                </a:solidFill>
              </a:rPr>
              <a:t>azd</a:t>
            </a:r>
            <a:endParaRPr lang="en-US" sz="6000" b="1" dirty="0">
              <a:solidFill>
                <a:schemeClr val="bg1"/>
              </a:solidFill>
            </a:endParaRPr>
          </a:p>
        </p:txBody>
      </p:sp>
    </p:spTree>
    <p:extLst>
      <p:ext uri="{BB962C8B-B14F-4D97-AF65-F5344CB8AC3E}">
        <p14:creationId xmlns:p14="http://schemas.microsoft.com/office/powerpoint/2010/main" val="220493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4K Resolution">
            <a:extLst>
              <a:ext uri="{FF2B5EF4-FFF2-40B4-BE49-F238E27FC236}">
                <a16:creationId xmlns:a16="http://schemas.microsoft.com/office/drawing/2014/main" id="{78259242-9E75-4EBF-A435-C6C0EF955053}"/>
              </a:ext>
            </a:extLst>
          </p:cNvPr>
          <p:cNvPicPr>
            <a:picLocks noGrp="1" noChangeAspect="1"/>
          </p:cNvPicPr>
          <p:nvPr>
            <p:ph sz="half" idx="1"/>
          </p:nvPr>
        </p:nvPicPr>
        <p:blipFill rotWithShape="1">
          <a:blip r:embed="rId3"/>
          <a:srcRect/>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Working with Azure Developer CLI (azd)</a:t>
            </a:r>
          </a:p>
        </p:txBody>
      </p:sp>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662356"/>
            <a:ext cx="4665546" cy="3057911"/>
          </a:xfrm>
        </p:spPr>
        <p:txBody>
          <a:bodyPr>
            <a:normAutofit/>
          </a:bodyPr>
          <a:lstStyle/>
          <a:p>
            <a:pPr marL="0" indent="0">
              <a:lnSpc>
                <a:spcPct val="110000"/>
              </a:lnSpc>
              <a:spcBef>
                <a:spcPts val="2500"/>
              </a:spcBef>
              <a:buNone/>
            </a:pPr>
            <a:r>
              <a:rPr lang="en-US" b="1" dirty="0"/>
              <a:t>Installation and Configuration</a:t>
            </a:r>
          </a:p>
          <a:p>
            <a:pPr marL="0" lvl="1" indent="0">
              <a:lnSpc>
                <a:spcPct val="110000"/>
              </a:lnSpc>
              <a:buNone/>
            </a:pPr>
            <a:r>
              <a:rPr lang="en-US" sz="2000" dirty="0"/>
              <a:t>Before you can start using </a:t>
            </a:r>
            <a:r>
              <a:rPr lang="en-US" sz="2000" dirty="0" err="1"/>
              <a:t>azd</a:t>
            </a:r>
            <a:r>
              <a:rPr lang="en-US" sz="2000" dirty="0"/>
              <a:t> commands, you need to install and configure the CLI. </a:t>
            </a:r>
          </a:p>
          <a:p>
            <a:pPr marL="0" lvl="1" indent="0">
              <a:lnSpc>
                <a:spcPct val="110000"/>
              </a:lnSpc>
              <a:buNone/>
            </a:pPr>
            <a:endParaRPr lang="en-US" sz="1500"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5E5037-ED2A-7058-20AF-16B3217FBAAB}"/>
              </a:ext>
            </a:extLst>
          </p:cNvPr>
          <p:cNvSpPr txBox="1"/>
          <p:nvPr/>
        </p:nvSpPr>
        <p:spPr>
          <a:xfrm>
            <a:off x="12937007" y="6524099"/>
            <a:ext cx="5692081" cy="2862322"/>
          </a:xfrm>
          <a:prstGeom prst="rect">
            <a:avLst/>
          </a:prstGeom>
          <a:solidFill>
            <a:srgbClr val="121A2F"/>
          </a:solidFill>
          <a:ln w="76200">
            <a:solidFill>
              <a:schemeClr val="bg1"/>
            </a:solidFill>
          </a:ln>
        </p:spPr>
        <p:txBody>
          <a:bodyPr wrap="square" rtlCol="0">
            <a:spAutoFit/>
          </a:bodyPr>
          <a:lstStyle/>
          <a:p>
            <a:r>
              <a:rPr lang="en-GB" sz="6000" b="1" dirty="0">
                <a:solidFill>
                  <a:schemeClr val="bg1"/>
                </a:solidFill>
              </a:rPr>
              <a:t>brew tap azure/</a:t>
            </a:r>
            <a:r>
              <a:rPr lang="en-GB" sz="6000" b="1" dirty="0" err="1">
                <a:solidFill>
                  <a:schemeClr val="bg1"/>
                </a:solidFill>
              </a:rPr>
              <a:t>azd</a:t>
            </a:r>
            <a:r>
              <a:rPr lang="en-GB" sz="6000" b="1" dirty="0">
                <a:solidFill>
                  <a:schemeClr val="bg1"/>
                </a:solidFill>
              </a:rPr>
              <a:t> &amp;&amp; brew install </a:t>
            </a:r>
            <a:r>
              <a:rPr lang="en-GB" sz="6000" b="1" dirty="0" err="1">
                <a:solidFill>
                  <a:schemeClr val="bg1"/>
                </a:solidFill>
              </a:rPr>
              <a:t>azd</a:t>
            </a:r>
            <a:endParaRPr lang="en-US" sz="6000" b="1" dirty="0">
              <a:solidFill>
                <a:schemeClr val="bg1"/>
              </a:solidFill>
            </a:endParaRPr>
          </a:p>
        </p:txBody>
      </p:sp>
      <p:sp>
        <p:nvSpPr>
          <p:cNvPr id="3" name="TextBox 2">
            <a:extLst>
              <a:ext uri="{FF2B5EF4-FFF2-40B4-BE49-F238E27FC236}">
                <a16:creationId xmlns:a16="http://schemas.microsoft.com/office/drawing/2014/main" id="{DA33618C-578C-FFF8-4B5C-2F0A6706BDAB}"/>
              </a:ext>
            </a:extLst>
          </p:cNvPr>
          <p:cNvSpPr txBox="1"/>
          <p:nvPr/>
        </p:nvSpPr>
        <p:spPr>
          <a:xfrm>
            <a:off x="6541753" y="1536174"/>
            <a:ext cx="5340411" cy="3785652"/>
          </a:xfrm>
          <a:prstGeom prst="rect">
            <a:avLst/>
          </a:prstGeom>
          <a:solidFill>
            <a:srgbClr val="121A2F"/>
          </a:solidFill>
          <a:ln w="76200">
            <a:solidFill>
              <a:schemeClr val="bg1"/>
            </a:solidFill>
          </a:ln>
        </p:spPr>
        <p:txBody>
          <a:bodyPr wrap="square" rtlCol="0">
            <a:spAutoFit/>
          </a:bodyPr>
          <a:lstStyle/>
          <a:p>
            <a:r>
              <a:rPr lang="en-US" sz="6000" b="1" dirty="0">
                <a:solidFill>
                  <a:schemeClr val="bg1"/>
                </a:solidFill>
              </a:rPr>
              <a:t>curl -</a:t>
            </a:r>
            <a:r>
              <a:rPr lang="en-US" sz="6000" b="1" dirty="0" err="1">
                <a:solidFill>
                  <a:schemeClr val="bg1"/>
                </a:solidFill>
              </a:rPr>
              <a:t>fsSL</a:t>
            </a:r>
            <a:r>
              <a:rPr lang="en-US" sz="6000" b="1" dirty="0">
                <a:solidFill>
                  <a:schemeClr val="bg1"/>
                </a:solidFill>
              </a:rPr>
              <a:t> https://aka.ms/install-azd.sh | bash</a:t>
            </a:r>
          </a:p>
        </p:txBody>
      </p:sp>
    </p:spTree>
    <p:extLst>
      <p:ext uri="{BB962C8B-B14F-4D97-AF65-F5344CB8AC3E}">
        <p14:creationId xmlns:p14="http://schemas.microsoft.com/office/powerpoint/2010/main" val="263472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4K Resolution">
            <a:extLst>
              <a:ext uri="{FF2B5EF4-FFF2-40B4-BE49-F238E27FC236}">
                <a16:creationId xmlns:a16="http://schemas.microsoft.com/office/drawing/2014/main" id="{78259242-9E75-4EBF-A435-C6C0EF955053}"/>
              </a:ext>
            </a:extLst>
          </p:cNvPr>
          <p:cNvPicPr>
            <a:picLocks noGrp="1" noChangeAspect="1"/>
          </p:cNvPicPr>
          <p:nvPr>
            <p:ph sz="half" idx="1"/>
          </p:nvPr>
        </p:nvPicPr>
        <p:blipFill rotWithShape="1">
          <a:blip r:embed="rId3"/>
          <a:srcRect/>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Working with Azure Developer CLI (azd)</a:t>
            </a:r>
          </a:p>
        </p:txBody>
      </p:sp>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662356"/>
            <a:ext cx="4665546" cy="3057911"/>
          </a:xfrm>
        </p:spPr>
        <p:txBody>
          <a:bodyPr>
            <a:normAutofit/>
          </a:bodyPr>
          <a:lstStyle/>
          <a:p>
            <a:pPr marL="0" indent="0">
              <a:lnSpc>
                <a:spcPct val="110000"/>
              </a:lnSpc>
              <a:spcBef>
                <a:spcPts val="2500"/>
              </a:spcBef>
              <a:buNone/>
            </a:pPr>
            <a:r>
              <a:rPr lang="en-US" b="1" dirty="0"/>
              <a:t>Installation and Configuration</a:t>
            </a:r>
          </a:p>
          <a:p>
            <a:pPr marL="0" lvl="1" indent="0">
              <a:lnSpc>
                <a:spcPct val="110000"/>
              </a:lnSpc>
              <a:buNone/>
            </a:pPr>
            <a:r>
              <a:rPr lang="en-US" sz="2000" dirty="0"/>
              <a:t>Before you can start using </a:t>
            </a:r>
            <a:r>
              <a:rPr lang="en-US" sz="2000" dirty="0" err="1"/>
              <a:t>azd</a:t>
            </a:r>
            <a:r>
              <a:rPr lang="en-US" sz="2000" dirty="0"/>
              <a:t> commands, you need to install and configure the CLI. </a:t>
            </a:r>
          </a:p>
          <a:p>
            <a:pPr marL="0" lvl="1" indent="0">
              <a:lnSpc>
                <a:spcPct val="110000"/>
              </a:lnSpc>
              <a:buNone/>
            </a:pPr>
            <a:endParaRPr lang="en-US" sz="1500"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5E5037-ED2A-7058-20AF-16B3217FBAAB}"/>
              </a:ext>
            </a:extLst>
          </p:cNvPr>
          <p:cNvSpPr txBox="1"/>
          <p:nvPr/>
        </p:nvSpPr>
        <p:spPr>
          <a:xfrm>
            <a:off x="6365918" y="1665020"/>
            <a:ext cx="5692081" cy="2862322"/>
          </a:xfrm>
          <a:prstGeom prst="rect">
            <a:avLst/>
          </a:prstGeom>
          <a:solidFill>
            <a:srgbClr val="121A2F"/>
          </a:solidFill>
          <a:ln w="76200">
            <a:solidFill>
              <a:schemeClr val="bg1"/>
            </a:solidFill>
          </a:ln>
        </p:spPr>
        <p:txBody>
          <a:bodyPr wrap="square" rtlCol="0">
            <a:spAutoFit/>
          </a:bodyPr>
          <a:lstStyle/>
          <a:p>
            <a:r>
              <a:rPr lang="en-GB" sz="6000" b="1" dirty="0">
                <a:solidFill>
                  <a:schemeClr val="bg1"/>
                </a:solidFill>
              </a:rPr>
              <a:t>brew tap azure/</a:t>
            </a:r>
            <a:r>
              <a:rPr lang="en-GB" sz="6000" b="1" dirty="0" err="1">
                <a:solidFill>
                  <a:schemeClr val="bg1"/>
                </a:solidFill>
              </a:rPr>
              <a:t>azd</a:t>
            </a:r>
            <a:r>
              <a:rPr lang="en-GB" sz="6000" b="1" dirty="0">
                <a:solidFill>
                  <a:schemeClr val="bg1"/>
                </a:solidFill>
              </a:rPr>
              <a:t> &amp;&amp; brew install </a:t>
            </a:r>
            <a:r>
              <a:rPr lang="en-GB" sz="6000" b="1" dirty="0" err="1">
                <a:solidFill>
                  <a:schemeClr val="bg1"/>
                </a:solidFill>
              </a:rPr>
              <a:t>azd</a:t>
            </a:r>
            <a:endParaRPr lang="en-US" sz="6000" b="1" dirty="0">
              <a:solidFill>
                <a:schemeClr val="bg1"/>
              </a:solidFill>
            </a:endParaRPr>
          </a:p>
        </p:txBody>
      </p:sp>
    </p:spTree>
    <p:extLst>
      <p:ext uri="{BB962C8B-B14F-4D97-AF65-F5344CB8AC3E}">
        <p14:creationId xmlns:p14="http://schemas.microsoft.com/office/powerpoint/2010/main" val="73836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ndview Display"/>
              <a:ea typeface="+mn-ea"/>
              <a:cs typeface="+mn-cs"/>
            </a:endParaRPr>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Content Placeholder 4" descr="4K Resolution">
            <a:extLst>
              <a:ext uri="{FF2B5EF4-FFF2-40B4-BE49-F238E27FC236}">
                <a16:creationId xmlns:a16="http://schemas.microsoft.com/office/drawing/2014/main" id="{DC9C563C-7A27-264E-AEE6-99BFB7453E67}"/>
              </a:ext>
            </a:extLst>
          </p:cNvPr>
          <p:cNvPicPr>
            <a:picLocks noGrp="1" noChangeAspect="1"/>
          </p:cNvPicPr>
          <p:nvPr>
            <p:ph sz="half" idx="1"/>
          </p:nvPr>
        </p:nvPicPr>
        <p:blipFill rotWithShape="1">
          <a:blip r:embed="rId3"/>
          <a:srcRect/>
          <a:stretch/>
        </p:blipFill>
        <p:spPr>
          <a:xfrm>
            <a:off x="-325236" y="10"/>
            <a:ext cx="12191980" cy="6857990"/>
          </a:xfrm>
          <a:prstGeom prst="rect">
            <a:avLst/>
          </a:prstGeom>
        </p:spPr>
      </p:pic>
      <p:sp>
        <p:nvSpPr>
          <p:cNvPr id="4" name="Content Placeholder 3">
            <a:extLst>
              <a:ext uri="{FF2B5EF4-FFF2-40B4-BE49-F238E27FC236}">
                <a16:creationId xmlns:a16="http://schemas.microsoft.com/office/drawing/2014/main" id="{27597474-5040-63A4-D362-8E42C9CA9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25256" y="190701"/>
            <a:ext cx="3080803" cy="649610"/>
          </a:xfrm>
          <a:solidFill>
            <a:schemeClr val="bg1"/>
          </a:solidFill>
        </p:spPr>
        <p:txBody>
          <a:bodyPr>
            <a:normAutofit/>
          </a:bodyPr>
          <a:lstStyle/>
          <a:p>
            <a:pPr marL="0" indent="0">
              <a:spcBef>
                <a:spcPts val="2500"/>
              </a:spcBef>
              <a:buNone/>
            </a:pPr>
            <a:r>
              <a:rPr lang="en-US" sz="2800" b="1" dirty="0"/>
              <a:t>Dev Container </a:t>
            </a:r>
            <a:r>
              <a:rPr lang="en-US" sz="2800" b="1" dirty="0">
                <a:sym typeface="Wingdings" panose="05000000000000000000" pitchFamily="2" charset="2"/>
              </a:rPr>
              <a:t></a:t>
            </a:r>
            <a:endParaRPr lang="en-US" sz="2800" b="1" dirty="0"/>
          </a:p>
          <a:p>
            <a:pPr marL="0" indent="0">
              <a:spcBef>
                <a:spcPts val="2500"/>
              </a:spcBef>
              <a:buNone/>
            </a:pPr>
            <a:endParaRPr lang="en-US" sz="1400" b="1" dirty="0"/>
          </a:p>
        </p:txBody>
      </p:sp>
      <p:sp>
        <p:nvSpPr>
          <p:cNvPr id="8" name="TextBox 7">
            <a:extLst>
              <a:ext uri="{FF2B5EF4-FFF2-40B4-BE49-F238E27FC236}">
                <a16:creationId xmlns:a16="http://schemas.microsoft.com/office/drawing/2014/main" id="{67EDC81E-8CCD-38E0-1794-715EA16B8A39}"/>
              </a:ext>
            </a:extLst>
          </p:cNvPr>
          <p:cNvSpPr txBox="1"/>
          <p:nvPr/>
        </p:nvSpPr>
        <p:spPr>
          <a:xfrm>
            <a:off x="464610" y="3429000"/>
            <a:ext cx="9779658" cy="3139321"/>
          </a:xfrm>
          <a:prstGeom prst="rect">
            <a:avLst/>
          </a:prstGeom>
          <a:solidFill>
            <a:schemeClr val="bg1"/>
          </a:solidFill>
        </p:spPr>
        <p:txBody>
          <a:bodyPr wrap="square">
            <a:spAutoFit/>
          </a:bodyPr>
          <a:lstStyle/>
          <a:p>
            <a:r>
              <a:rPr lang="en-GB" b="0" dirty="0">
                <a:solidFill>
                  <a:srgbClr val="000000"/>
                </a:solidFill>
                <a:effectLst/>
                <a:highlight>
                  <a:srgbClr val="FFFFFF"/>
                </a:highlight>
                <a:latin typeface="MesloLGM Nerd Font Mono" panose="020B0609030804020204" pitchFamily="49" charset="0"/>
              </a:rPr>
              <a:t>{</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451A5"/>
                </a:solidFill>
                <a:effectLst/>
                <a:highlight>
                  <a:srgbClr val="FFFFFF"/>
                </a:highlight>
                <a:latin typeface="MesloLGM Nerd Font Mono" panose="020B0609030804020204" pitchFamily="49" charset="0"/>
              </a:rPr>
              <a:t>"name"</a:t>
            </a:r>
            <a:r>
              <a:rPr lang="en-GB" b="0" dirty="0">
                <a:solidFill>
                  <a:srgbClr val="000000"/>
                </a:solidFill>
                <a:effectLst/>
                <a:highlight>
                  <a:srgbClr val="FFFFFF"/>
                </a:highlight>
                <a:latin typeface="MesloLGM Nerd Font Mono" panose="020B0609030804020204" pitchFamily="49" charset="0"/>
              </a:rPr>
              <a:t>: </a:t>
            </a:r>
            <a:r>
              <a:rPr lang="en-GB" b="0" dirty="0">
                <a:solidFill>
                  <a:srgbClr val="A31515"/>
                </a:solidFill>
                <a:effectLst/>
                <a:highlight>
                  <a:srgbClr val="FFFFFF"/>
                </a:highlight>
                <a:latin typeface="MesloLGM Nerd Font Mono" panose="020B0609030804020204" pitchFamily="49" charset="0"/>
              </a:rPr>
              <a:t>"Azure Developer CLI"</a:t>
            </a:r>
            <a:r>
              <a:rPr lang="en-GB" b="0" dirty="0">
                <a:solidFill>
                  <a:srgbClr val="000000"/>
                </a:solidFill>
                <a:effectLst/>
                <a:highlight>
                  <a:srgbClr val="FFFFFF"/>
                </a:highlight>
                <a:latin typeface="MesloLGM Nerd Font Mono" panose="020B0609030804020204" pitchFamily="49" charset="0"/>
              </a:rPr>
              <a:t>,</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451A5"/>
                </a:solidFill>
                <a:effectLst/>
                <a:highlight>
                  <a:srgbClr val="FFFFFF"/>
                </a:highlight>
                <a:latin typeface="MesloLGM Nerd Font Mono" panose="020B0609030804020204" pitchFamily="49" charset="0"/>
              </a:rPr>
              <a:t>"image"</a:t>
            </a:r>
            <a:r>
              <a:rPr lang="en-GB" b="0" dirty="0">
                <a:solidFill>
                  <a:srgbClr val="000000"/>
                </a:solidFill>
                <a:effectLst/>
                <a:highlight>
                  <a:srgbClr val="FFFFFF"/>
                </a:highlight>
                <a:latin typeface="MesloLGM Nerd Font Mono" panose="020B0609030804020204" pitchFamily="49" charset="0"/>
              </a:rPr>
              <a:t>: </a:t>
            </a:r>
            <a:r>
              <a:rPr lang="en-GB" b="0" dirty="0">
                <a:solidFill>
                  <a:srgbClr val="A31515"/>
                </a:solidFill>
                <a:effectLst/>
                <a:highlight>
                  <a:srgbClr val="FFFFFF"/>
                </a:highlight>
                <a:latin typeface="MesloLGM Nerd Font Mono" panose="020B0609030804020204" pitchFamily="49" charset="0"/>
              </a:rPr>
              <a:t>"mcr.microsoft.com/</a:t>
            </a:r>
            <a:r>
              <a:rPr lang="en-GB" b="0" dirty="0" err="1">
                <a:solidFill>
                  <a:srgbClr val="A31515"/>
                </a:solidFill>
                <a:effectLst/>
                <a:highlight>
                  <a:srgbClr val="FFFFFF"/>
                </a:highlight>
                <a:latin typeface="MesloLGM Nerd Font Mono" panose="020B0609030804020204" pitchFamily="49" charset="0"/>
              </a:rPr>
              <a:t>devcontainers</a:t>
            </a:r>
            <a:r>
              <a:rPr lang="en-GB" b="0" dirty="0">
                <a:solidFill>
                  <a:srgbClr val="A31515"/>
                </a:solidFill>
                <a:effectLst/>
                <a:highlight>
                  <a:srgbClr val="FFFFFF"/>
                </a:highlight>
                <a:latin typeface="MesloLGM Nerd Font Mono" panose="020B0609030804020204" pitchFamily="49" charset="0"/>
              </a:rPr>
              <a:t>/python:3.10-bullseye"</a:t>
            </a:r>
            <a:r>
              <a:rPr lang="en-GB" b="0" dirty="0">
                <a:solidFill>
                  <a:srgbClr val="000000"/>
                </a:solidFill>
                <a:effectLst/>
                <a:highlight>
                  <a:srgbClr val="FFFFFF"/>
                </a:highlight>
                <a:latin typeface="MesloLGM Nerd Font Mono" panose="020B0609030804020204" pitchFamily="49" charset="0"/>
              </a:rPr>
              <a:t>,</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451A5"/>
                </a:solidFill>
                <a:effectLst/>
                <a:highlight>
                  <a:srgbClr val="FFFFFF"/>
                </a:highlight>
                <a:latin typeface="MesloLGM Nerd Font Mono" panose="020B0609030804020204" pitchFamily="49" charset="0"/>
              </a:rPr>
              <a:t>"features"</a:t>
            </a:r>
            <a:r>
              <a:rPr lang="en-GB" b="0" dirty="0">
                <a:solidFill>
                  <a:srgbClr val="000000"/>
                </a:solidFill>
                <a:effectLst/>
                <a:highlight>
                  <a:srgbClr val="FFFFFF"/>
                </a:highlight>
                <a:latin typeface="MesloLGM Nerd Font Mono" panose="020B0609030804020204" pitchFamily="49" charset="0"/>
              </a:rPr>
              <a:t>: {</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08000"/>
                </a:solidFill>
                <a:effectLst/>
                <a:highlight>
                  <a:srgbClr val="FFFFFF"/>
                </a:highlight>
                <a:latin typeface="MesloLGM Nerd Font Mono" panose="020B0609030804020204" pitchFamily="49" charset="0"/>
              </a:rPr>
              <a:t>// See https://containers.dev/features for list of features</a:t>
            </a:r>
            <a:endParaRPr lang="en-GB" b="0" dirty="0">
              <a:solidFill>
                <a:srgbClr val="000000"/>
              </a:solidFill>
              <a:effectLst/>
              <a:highlight>
                <a:srgbClr val="FFFFFF"/>
              </a:highlight>
              <a:latin typeface="MesloLGM Nerd Font Mono" panose="020B0609030804020204" pitchFamily="49" charset="0"/>
            </a:endParaRP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451A5"/>
                </a:solidFill>
                <a:effectLst/>
                <a:highlight>
                  <a:srgbClr val="FFFFFF"/>
                </a:highlight>
                <a:latin typeface="MesloLGM Nerd Font Mono" panose="020B0609030804020204" pitchFamily="49" charset="0"/>
              </a:rPr>
              <a:t>"ghcr.io/</a:t>
            </a:r>
            <a:r>
              <a:rPr lang="en-GB" b="0" dirty="0" err="1">
                <a:solidFill>
                  <a:srgbClr val="0451A5"/>
                </a:solidFill>
                <a:effectLst/>
                <a:highlight>
                  <a:srgbClr val="FFFFFF"/>
                </a:highlight>
                <a:latin typeface="MesloLGM Nerd Font Mono" panose="020B0609030804020204" pitchFamily="49" charset="0"/>
              </a:rPr>
              <a:t>devcontainers</a:t>
            </a:r>
            <a:r>
              <a:rPr lang="en-GB" b="0" dirty="0">
                <a:solidFill>
                  <a:srgbClr val="0451A5"/>
                </a:solidFill>
                <a:effectLst/>
                <a:highlight>
                  <a:srgbClr val="FFFFFF"/>
                </a:highlight>
                <a:latin typeface="MesloLGM Nerd Font Mono" panose="020B0609030804020204" pitchFamily="49" charset="0"/>
              </a:rPr>
              <a:t>/features/docker-in-docker:2"</a:t>
            </a:r>
            <a:r>
              <a:rPr lang="en-GB" b="0" dirty="0">
                <a:solidFill>
                  <a:srgbClr val="000000"/>
                </a:solidFill>
                <a:effectLst/>
                <a:highlight>
                  <a:srgbClr val="FFFFFF"/>
                </a:highlight>
                <a:latin typeface="MesloLGM Nerd Font Mono" panose="020B0609030804020204" pitchFamily="49" charset="0"/>
              </a:rPr>
              <a:t>: {</a:t>
            </a:r>
          </a:p>
          <a:p>
            <a:r>
              <a:rPr lang="en-GB" b="0" dirty="0">
                <a:solidFill>
                  <a:srgbClr val="000000"/>
                </a:solidFill>
                <a:effectLst/>
                <a:highlight>
                  <a:srgbClr val="FFFFFF"/>
                </a:highlight>
                <a:latin typeface="MesloLGM Nerd Font Mono" panose="020B0609030804020204" pitchFamily="49" charset="0"/>
              </a:rPr>
              <a:t>        },</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451A5"/>
                </a:solidFill>
                <a:effectLst/>
                <a:highlight>
                  <a:srgbClr val="FFFFFF"/>
                </a:highlight>
                <a:latin typeface="MesloLGM Nerd Font Mono" panose="020B0609030804020204" pitchFamily="49" charset="0"/>
              </a:rPr>
              <a:t>"ghcr.io/azure/azure-dev/</a:t>
            </a:r>
            <a:r>
              <a:rPr lang="en-GB" b="0" dirty="0" err="1">
                <a:solidFill>
                  <a:srgbClr val="0451A5"/>
                </a:solidFill>
                <a:effectLst/>
                <a:highlight>
                  <a:srgbClr val="FFFFFF"/>
                </a:highlight>
                <a:latin typeface="MesloLGM Nerd Font Mono" panose="020B0609030804020204" pitchFamily="49" charset="0"/>
              </a:rPr>
              <a:t>azd:latest</a:t>
            </a:r>
            <a:r>
              <a:rPr lang="en-GB" b="0" dirty="0">
                <a:solidFill>
                  <a:srgbClr val="0451A5"/>
                </a:solidFill>
                <a:effectLst/>
                <a:highlight>
                  <a:srgbClr val="FFFFFF"/>
                </a:highlight>
                <a:latin typeface="MesloLGM Nerd Font Mono" panose="020B0609030804020204" pitchFamily="49" charset="0"/>
              </a:rPr>
              <a:t>"</a:t>
            </a:r>
            <a:r>
              <a:rPr lang="en-GB" b="0" dirty="0">
                <a:solidFill>
                  <a:srgbClr val="000000"/>
                </a:solidFill>
                <a:effectLst/>
                <a:highlight>
                  <a:srgbClr val="FFFFFF"/>
                </a:highlight>
                <a:latin typeface="MesloLGM Nerd Font Mono" panose="020B0609030804020204" pitchFamily="49" charset="0"/>
              </a:rPr>
              <a:t>: {}</a:t>
            </a:r>
          </a:p>
          <a:p>
            <a:r>
              <a:rPr lang="en-GB" b="0" dirty="0">
                <a:solidFill>
                  <a:srgbClr val="000000"/>
                </a:solidFill>
                <a:effectLst/>
                <a:highlight>
                  <a:srgbClr val="FFFFFF"/>
                </a:highlight>
                <a:latin typeface="MesloLGM Nerd Font Mono" panose="020B0609030804020204" pitchFamily="49" charset="0"/>
              </a:rPr>
              <a:t>    }</a:t>
            </a:r>
          </a:p>
          <a:p>
            <a:r>
              <a:rPr lang="en-GB" b="0" dirty="0">
                <a:solidFill>
                  <a:srgbClr val="000000"/>
                </a:solidFill>
                <a:effectLst/>
                <a:highlight>
                  <a:srgbClr val="FFFFFF"/>
                </a:highlight>
                <a:latin typeface="MesloLGM Nerd Font Mono" panose="020B0609030804020204" pitchFamily="49" charset="0"/>
              </a:rPr>
              <a:t>    </a:t>
            </a:r>
            <a:r>
              <a:rPr lang="en-GB" b="0" dirty="0">
                <a:solidFill>
                  <a:srgbClr val="008000"/>
                </a:solidFill>
                <a:effectLst/>
                <a:highlight>
                  <a:srgbClr val="FFFFFF"/>
                </a:highlight>
                <a:latin typeface="MesloLGM Nerd Font Mono" panose="020B0609030804020204" pitchFamily="49" charset="0"/>
              </a:rPr>
              <a:t>// Rest of file omitted...</a:t>
            </a:r>
            <a:endParaRPr lang="en-GB" b="0" dirty="0">
              <a:solidFill>
                <a:srgbClr val="000000"/>
              </a:solidFill>
              <a:effectLst/>
              <a:highlight>
                <a:srgbClr val="FFFFFF"/>
              </a:highlight>
              <a:latin typeface="MesloLGM Nerd Font Mono" panose="020B0609030804020204" pitchFamily="49" charset="0"/>
            </a:endParaRPr>
          </a:p>
          <a:p>
            <a:r>
              <a:rPr lang="en-GB" b="0" dirty="0">
                <a:solidFill>
                  <a:srgbClr val="000000"/>
                </a:solidFill>
                <a:effectLst/>
                <a:highlight>
                  <a:srgbClr val="FFFFFF"/>
                </a:highlight>
                <a:latin typeface="MesloLGM Nerd Font Mono" panose="020B0609030804020204" pitchFamily="49" charset="0"/>
              </a:rPr>
              <a:t>}</a:t>
            </a:r>
          </a:p>
        </p:txBody>
      </p:sp>
      <p:sp>
        <p:nvSpPr>
          <p:cNvPr id="2" name="Title 1">
            <a:extLst>
              <a:ext uri="{FF2B5EF4-FFF2-40B4-BE49-F238E27FC236}">
                <a16:creationId xmlns:a16="http://schemas.microsoft.com/office/drawing/2014/main" id="{FB703209-1DE0-C648-2046-FE0E7B26F42F}"/>
              </a:ext>
            </a:extLst>
          </p:cNvPr>
          <p:cNvSpPr>
            <a:spLocks noGrp="1"/>
          </p:cNvSpPr>
          <p:nvPr>
            <p:ph type="title"/>
          </p:nvPr>
        </p:nvSpPr>
        <p:spPr>
          <a:xfrm>
            <a:off x="7558339" y="1475419"/>
            <a:ext cx="4261104" cy="1097280"/>
          </a:xfrm>
          <a:solidFill>
            <a:schemeClr val="bg1"/>
          </a:solidFill>
        </p:spPr>
        <p:txBody>
          <a:bodyPr vert="horz" lIns="91440" tIns="45720" rIns="91440" bIns="45720" rtlCol="0" anchor="t">
            <a:normAutofit/>
          </a:bodyPr>
          <a:lstStyle/>
          <a:p>
            <a:pPr>
              <a:lnSpc>
                <a:spcPct val="90000"/>
              </a:lnSpc>
            </a:pPr>
            <a:r>
              <a:rPr lang="en-US" sz="3600" dirty="0"/>
              <a:t>Working with Azure Developer CLI (</a:t>
            </a:r>
            <a:r>
              <a:rPr lang="en-US" sz="3600" dirty="0" err="1"/>
              <a:t>azd</a:t>
            </a:r>
            <a:r>
              <a:rPr lang="en-US" sz="3600" dirty="0"/>
              <a:t>)</a:t>
            </a:r>
          </a:p>
        </p:txBody>
      </p:sp>
    </p:spTree>
    <p:extLst>
      <p:ext uri="{BB962C8B-B14F-4D97-AF65-F5344CB8AC3E}">
        <p14:creationId xmlns:p14="http://schemas.microsoft.com/office/powerpoint/2010/main" val="357703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C1E3F4-6428-1B4F-1DE5-85A1CBD03B3F}"/>
              </a:ext>
            </a:extLst>
          </p:cNvPr>
          <p:cNvPicPr>
            <a:picLocks noChangeAspect="1"/>
          </p:cNvPicPr>
          <p:nvPr/>
        </p:nvPicPr>
        <p:blipFill rotWithShape="1">
          <a:blip r:embed="rId2"/>
          <a:srcRect l="18788" t="5525" r="-1" b="3565"/>
          <a:stretch/>
        </p:blipFill>
        <p:spPr>
          <a:xfrm>
            <a:off x="20" y="10"/>
            <a:ext cx="12191979" cy="6857990"/>
          </a:xfrm>
          <a:prstGeom prst="rect">
            <a:avLst/>
          </a:prstGeom>
        </p:spPr>
      </p:pic>
      <p:sp>
        <p:nvSpPr>
          <p:cNvPr id="48" name="Rectangle 47">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D8C06-460C-F30C-9ACC-2884B5623A51}"/>
              </a:ext>
            </a:extLst>
          </p:cNvPr>
          <p:cNvSpPr>
            <a:spLocks noGrp="1"/>
          </p:cNvSpPr>
          <p:nvPr>
            <p:ph type="title"/>
          </p:nvPr>
        </p:nvSpPr>
        <p:spPr>
          <a:xfrm>
            <a:off x="6638061" y="914400"/>
            <a:ext cx="4892948" cy="3427867"/>
          </a:xfrm>
        </p:spPr>
        <p:txBody>
          <a:bodyPr vert="horz" lIns="91440" tIns="45720" rIns="91440" bIns="45720" rtlCol="0" anchor="t">
            <a:normAutofit/>
          </a:bodyPr>
          <a:lstStyle/>
          <a:p>
            <a:pPr algn="r"/>
            <a:r>
              <a:rPr lang="en-US" sz="2200" b="1" kern="1200">
                <a:solidFill>
                  <a:srgbClr val="FFFFFF"/>
                </a:solidFill>
                <a:latin typeface="+mj-lt"/>
                <a:ea typeface="+mj-ea"/>
                <a:cs typeface="+mj-cs"/>
              </a:rPr>
              <a:t>https://azure.github.io/awesome-azd/</a:t>
            </a:r>
          </a:p>
        </p:txBody>
      </p:sp>
      <p:cxnSp>
        <p:nvCxnSpPr>
          <p:cNvPr id="49" name="Straight Connector 48">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5"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0604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749FC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Object 4"/>
          <p:cNvSpPr/>
          <p:nvPr/>
        </p:nvSpPr>
        <p:spPr>
          <a:xfrm>
            <a:off x="6770589" y="2528557"/>
            <a:ext cx="5650361"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Demo</a:t>
            </a: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b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br>
            <a:endPar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endParaRPr>
          </a:p>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11500" b="0" i="0" u="none" strike="noStrike" kern="0" cap="none" spc="0" normalizeH="0" baseline="0" noProof="0" dirty="0">
                <a:ln w="0"/>
                <a:solidFill>
                  <a:srgbClr val="963B0C"/>
                </a:solidFill>
                <a:effectLst>
                  <a:outerShdw blurRad="38100" dist="19050" dir="2700000" algn="tl" rotWithShape="0">
                    <a:prstClr val="black">
                      <a:alpha val="40000"/>
                    </a:prstClr>
                  </a:outerShdw>
                </a:effectLst>
                <a:uLnTx/>
                <a:uFillTx/>
                <a:latin typeface="Bebas Neue" pitchFamily="34" charset="0"/>
                <a:ea typeface="Bebas Neue" pitchFamily="34" charset="-122"/>
                <a:cs typeface="Bebas Neue" pitchFamily="34" charset="-120"/>
              </a:rPr>
              <a:t>Time</a:t>
            </a:r>
            <a:endParaRPr kumimoji="0" lang="en-US" sz="5400" b="0" i="0" u="none" strike="noStrike" kern="1200" cap="none" spc="0" normalizeH="0" baseline="0" noProof="0" dirty="0">
              <a:ln w="0"/>
              <a:solidFill>
                <a:srgbClr val="963B0C"/>
              </a:solidFill>
              <a:effectLst>
                <a:outerShdw blurRad="38100" dist="19050" dir="2700000" algn="tl" rotWithShape="0">
                  <a:prstClr val="black">
                    <a:alpha val="40000"/>
                  </a:prstClr>
                </a:outerShdw>
              </a:effectLst>
              <a:uLnTx/>
              <a:uFillTx/>
              <a:latin typeface="Arial"/>
              <a:ea typeface="+mn-ea"/>
              <a:cs typeface="+mn-cs"/>
            </a:endParaRPr>
          </a:p>
        </p:txBody>
      </p:sp>
      <p:pic>
        <p:nvPicPr>
          <p:cNvPr id="3" name="Picture 2">
            <a:extLst>
              <a:ext uri="{FF2B5EF4-FFF2-40B4-BE49-F238E27FC236}">
                <a16:creationId xmlns:a16="http://schemas.microsoft.com/office/drawing/2014/main" id="{ECB66985-A3BA-5412-EFDA-340EA3560043}"/>
              </a:ext>
            </a:extLst>
          </p:cNvPr>
          <p:cNvPicPr>
            <a:picLocks noChangeAspect="1"/>
          </p:cNvPicPr>
          <p:nvPr/>
        </p:nvPicPr>
        <p:blipFill>
          <a:blip r:embed="rId3"/>
          <a:stretch>
            <a:fillRect/>
          </a:stretch>
        </p:blipFill>
        <p:spPr>
          <a:xfrm>
            <a:off x="-87411" y="0"/>
            <a:ext cx="6858000" cy="6858000"/>
          </a:xfrm>
          <a:prstGeom prst="rect">
            <a:avLst/>
          </a:prstGeom>
        </p:spPr>
      </p:pic>
    </p:spTree>
    <p:extLst>
      <p:ext uri="{BB962C8B-B14F-4D97-AF65-F5344CB8AC3E}">
        <p14:creationId xmlns:p14="http://schemas.microsoft.com/office/powerpoint/2010/main" val="203260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B33E7DA-983E-ADC1-1ED1-43DDC3FE7CE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7906" y="1825625"/>
            <a:ext cx="4351338" cy="4351338"/>
          </a:xfrm>
        </p:spPr>
      </p:pic>
      <p:pic>
        <p:nvPicPr>
          <p:cNvPr id="6" name="Picture 5">
            <a:extLst>
              <a:ext uri="{FF2B5EF4-FFF2-40B4-BE49-F238E27FC236}">
                <a16:creationId xmlns:a16="http://schemas.microsoft.com/office/drawing/2014/main" id="{8DD51D4C-536D-81D7-538E-FF255683BAEC}"/>
              </a:ext>
            </a:extLst>
          </p:cNvPr>
          <p:cNvPicPr>
            <a:picLocks noChangeAspect="1"/>
          </p:cNvPicPr>
          <p:nvPr/>
        </p:nvPicPr>
        <p:blipFill>
          <a:blip r:embed="rId4"/>
          <a:stretch>
            <a:fillRect/>
          </a:stretch>
        </p:blipFill>
        <p:spPr>
          <a:xfrm>
            <a:off x="0" y="0"/>
            <a:ext cx="12201525" cy="6972300"/>
          </a:xfrm>
          <a:prstGeom prst="rect">
            <a:avLst/>
          </a:prstGeom>
        </p:spPr>
      </p:pic>
      <p:pic>
        <p:nvPicPr>
          <p:cNvPr id="3" name="Picture 2">
            <a:extLst>
              <a:ext uri="{FF2B5EF4-FFF2-40B4-BE49-F238E27FC236}">
                <a16:creationId xmlns:a16="http://schemas.microsoft.com/office/drawing/2014/main" id="{3D62A636-27E0-7A0B-9776-41EC6D4D4144}"/>
              </a:ext>
            </a:extLst>
          </p:cNvPr>
          <p:cNvPicPr>
            <a:picLocks noChangeAspect="1"/>
          </p:cNvPicPr>
          <p:nvPr/>
        </p:nvPicPr>
        <p:blipFill>
          <a:blip r:embed="rId5"/>
          <a:stretch>
            <a:fillRect/>
          </a:stretch>
        </p:blipFill>
        <p:spPr>
          <a:xfrm>
            <a:off x="8629117" y="3012115"/>
            <a:ext cx="3486637" cy="3419952"/>
          </a:xfrm>
          <a:prstGeom prst="rect">
            <a:avLst/>
          </a:prstGeom>
        </p:spPr>
      </p:pic>
      <p:pic>
        <p:nvPicPr>
          <p:cNvPr id="5" name="Picture 4">
            <a:extLst>
              <a:ext uri="{FF2B5EF4-FFF2-40B4-BE49-F238E27FC236}">
                <a16:creationId xmlns:a16="http://schemas.microsoft.com/office/drawing/2014/main" id="{2132186B-96F3-194E-9197-354A296E9776}"/>
              </a:ext>
            </a:extLst>
          </p:cNvPr>
          <p:cNvPicPr>
            <a:picLocks noChangeAspect="1"/>
          </p:cNvPicPr>
          <p:nvPr/>
        </p:nvPicPr>
        <p:blipFill>
          <a:blip r:embed="rId6"/>
          <a:stretch>
            <a:fillRect/>
          </a:stretch>
        </p:blipFill>
        <p:spPr>
          <a:xfrm>
            <a:off x="0" y="0"/>
            <a:ext cx="3410426" cy="3448531"/>
          </a:xfrm>
          <a:prstGeom prst="rect">
            <a:avLst/>
          </a:prstGeom>
        </p:spPr>
      </p:pic>
    </p:spTree>
    <p:extLst>
      <p:ext uri="{BB962C8B-B14F-4D97-AF65-F5344CB8AC3E}">
        <p14:creationId xmlns:p14="http://schemas.microsoft.com/office/powerpoint/2010/main" val="177498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2050" name="Picture 2">
            <a:extLst>
              <a:ext uri="{FF2B5EF4-FFF2-40B4-BE49-F238E27FC236}">
                <a16:creationId xmlns:a16="http://schemas.microsoft.com/office/drawing/2014/main" id="{0E532B1B-738A-62FC-ABC4-C791DA9134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06" r="9496" b="128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83E99CA-8E41-DB41-A80C-6598FF7EAF66}"/>
              </a:ext>
            </a:extLst>
          </p:cNvPr>
          <p:cNvSpPr>
            <a:spLocks noGrp="1"/>
          </p:cNvSpPr>
          <p:nvPr>
            <p:ph type="title"/>
          </p:nvPr>
        </p:nvSpPr>
        <p:spPr>
          <a:xfrm>
            <a:off x="286506" y="603315"/>
            <a:ext cx="5649211" cy="3685731"/>
          </a:xfrm>
        </p:spPr>
        <p:txBody>
          <a:bodyPr vert="horz" lIns="91440" tIns="45720" rIns="91440" bIns="45720" rtlCol="0" anchor="t">
            <a:normAutofit/>
          </a:bodyPr>
          <a:lstStyle/>
          <a:p>
            <a:r>
              <a:rPr lang="en-US" sz="6100"/>
              <a:t>CHALLENGES</a:t>
            </a:r>
          </a:p>
        </p:txBody>
      </p:sp>
    </p:spTree>
    <p:extLst>
      <p:ext uri="{BB962C8B-B14F-4D97-AF65-F5344CB8AC3E}">
        <p14:creationId xmlns:p14="http://schemas.microsoft.com/office/powerpoint/2010/main" val="21168151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programm binary code  and colored array cube Database">
            <a:extLst>
              <a:ext uri="{FF2B5EF4-FFF2-40B4-BE49-F238E27FC236}">
                <a16:creationId xmlns:a16="http://schemas.microsoft.com/office/drawing/2014/main" id="{E896027F-7153-447B-B0B2-9BD8B756A1F9}"/>
              </a:ext>
            </a:extLst>
          </p:cNvPr>
          <p:cNvPicPr>
            <a:picLocks noGrp="1" noChangeAspect="1"/>
          </p:cNvPicPr>
          <p:nvPr>
            <p:ph sz="half" idx="1"/>
          </p:nvPr>
        </p:nvPicPr>
        <p:blipFill rotWithShape="1">
          <a:blip r:embed="rId3"/>
          <a:srcRect b="7787"/>
          <a:stretch/>
        </p:blipFill>
        <p:spPr>
          <a:xfrm>
            <a:off x="20" y="-1"/>
            <a:ext cx="12191980" cy="6858001"/>
          </a:xfrm>
          <a:prstGeom prst="rect">
            <a:avLst/>
          </a:prstGeom>
        </p:spPr>
      </p:pic>
      <p:sp>
        <p:nvSpPr>
          <p:cNvPr id="17" name="Rectangle 16">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92A15-C656-E625-595B-397B566CECE9}"/>
              </a:ext>
            </a:extLst>
          </p:cNvPr>
          <p:cNvSpPr>
            <a:spLocks noGrp="1"/>
          </p:cNvSpPr>
          <p:nvPr>
            <p:ph type="title"/>
          </p:nvPr>
        </p:nvSpPr>
        <p:spPr>
          <a:xfrm>
            <a:off x="626918" y="3429000"/>
            <a:ext cx="4506064" cy="1888742"/>
          </a:xfrm>
        </p:spPr>
        <p:txBody>
          <a:bodyPr vert="horz" lIns="91440" tIns="45720" rIns="91440" bIns="45720" rtlCol="0" anchor="b">
            <a:normAutofit fontScale="90000"/>
          </a:bodyPr>
          <a:lstStyle/>
          <a:p>
            <a:r>
              <a:rPr lang="en-US" sz="4000" dirty="0">
                <a:solidFill>
                  <a:srgbClr val="FFFFFF"/>
                </a:solidFill>
              </a:rPr>
              <a:t>Setting Up the Correct SQL Instance and Database</a:t>
            </a:r>
          </a:p>
        </p:txBody>
      </p:sp>
    </p:spTree>
    <p:extLst>
      <p:ext uri="{BB962C8B-B14F-4D97-AF65-F5344CB8AC3E}">
        <p14:creationId xmlns:p14="http://schemas.microsoft.com/office/powerpoint/2010/main" val="1354070290"/>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92">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5" name="Rectangle 3094">
            <a:extLst>
              <a:ext uri="{FF2B5EF4-FFF2-40B4-BE49-F238E27FC236}">
                <a16:creationId xmlns:a16="http://schemas.microsoft.com/office/drawing/2014/main" id="{3D572980-FB84-8C29-1FAC-FAC5ECE2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computer room with many screens&#10;&#10;Description automatically generated">
            <a:extLst>
              <a:ext uri="{FF2B5EF4-FFF2-40B4-BE49-F238E27FC236}">
                <a16:creationId xmlns:a16="http://schemas.microsoft.com/office/drawing/2014/main" id="{3A2CDBBB-BCFB-51D2-E1E9-BDE39FBA63C8}"/>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444"/>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A802D1-0432-C7AA-663C-BD4792D9CA2B}"/>
              </a:ext>
            </a:extLst>
          </p:cNvPr>
          <p:cNvSpPr>
            <a:spLocks noGrp="1"/>
          </p:cNvSpPr>
          <p:nvPr>
            <p:ph type="title"/>
          </p:nvPr>
        </p:nvSpPr>
        <p:spPr>
          <a:xfrm>
            <a:off x="2301923" y="1482602"/>
            <a:ext cx="7588155" cy="2236264"/>
          </a:xfrm>
        </p:spPr>
        <p:txBody>
          <a:bodyPr vert="horz" lIns="91440" tIns="45720" rIns="91440" bIns="45720" rtlCol="0" anchor="b">
            <a:normAutofit/>
          </a:bodyPr>
          <a:lstStyle/>
          <a:p>
            <a:pPr algn="ctr"/>
            <a:r>
              <a:rPr lang="en-US" sz="4200">
                <a:solidFill>
                  <a:srgbClr val="FFFFFF"/>
                </a:solidFill>
              </a:rPr>
              <a:t>All the code that is needed time and time again</a:t>
            </a:r>
            <a:br>
              <a:rPr lang="en-US" sz="4200">
                <a:solidFill>
                  <a:srgbClr val="FFFFFF"/>
                </a:solidFill>
              </a:rPr>
            </a:br>
            <a:endParaRPr lang="en-US" sz="4200">
              <a:solidFill>
                <a:srgbClr val="FFFFFF"/>
              </a:solidFill>
            </a:endParaRPr>
          </a:p>
        </p:txBody>
      </p:sp>
    </p:spTree>
    <p:extLst>
      <p:ext uri="{BB962C8B-B14F-4D97-AF65-F5344CB8AC3E}">
        <p14:creationId xmlns:p14="http://schemas.microsoft.com/office/powerpoint/2010/main" val="13811212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D572980-FB84-8C29-1FAC-FAC5ECE2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43CA57-70AC-080E-1361-888E917524E7}"/>
              </a:ext>
            </a:extLst>
          </p:cNvPr>
          <p:cNvPicPr>
            <a:picLocks noChangeAspect="1"/>
          </p:cNvPicPr>
          <p:nvPr/>
        </p:nvPicPr>
        <p:blipFill rotWithShape="1">
          <a:blip r:embed="rId2">
            <a:alphaModFix amt="60000"/>
          </a:blip>
          <a:srcRect t="1747"/>
          <a:stretch/>
        </p:blipFill>
        <p:spPr>
          <a:xfrm>
            <a:off x="1" y="1"/>
            <a:ext cx="12192000" cy="6857999"/>
          </a:xfrm>
          <a:prstGeom prst="rect">
            <a:avLst/>
          </a:prstGeom>
        </p:spPr>
      </p:pic>
      <p:sp>
        <p:nvSpPr>
          <p:cNvPr id="2" name="Title 1">
            <a:extLst>
              <a:ext uri="{FF2B5EF4-FFF2-40B4-BE49-F238E27FC236}">
                <a16:creationId xmlns:a16="http://schemas.microsoft.com/office/drawing/2014/main" id="{EF816A07-422B-2572-8C57-D22D78571C7B}"/>
              </a:ext>
            </a:extLst>
          </p:cNvPr>
          <p:cNvSpPr>
            <a:spLocks noGrp="1"/>
          </p:cNvSpPr>
          <p:nvPr>
            <p:ph type="title"/>
          </p:nvPr>
        </p:nvSpPr>
        <p:spPr>
          <a:xfrm>
            <a:off x="7904343" y="2049728"/>
            <a:ext cx="4639506" cy="1718233"/>
          </a:xfrm>
        </p:spPr>
        <p:txBody>
          <a:bodyPr vert="horz" lIns="91440" tIns="45720" rIns="91440" bIns="45720" rtlCol="0" anchor="b">
            <a:normAutofit fontScale="90000"/>
          </a:bodyPr>
          <a:lstStyle/>
          <a:p>
            <a:pPr algn="ctr"/>
            <a:r>
              <a:rPr lang="en-US" sz="5400" dirty="0">
                <a:solidFill>
                  <a:srgbClr val="FFFFFF"/>
                </a:solidFill>
              </a:rPr>
              <a:t>Deploying to the cloud to develop</a:t>
            </a:r>
          </a:p>
        </p:txBody>
      </p:sp>
    </p:spTree>
    <p:extLst>
      <p:ext uri="{BB962C8B-B14F-4D97-AF65-F5344CB8AC3E}">
        <p14:creationId xmlns:p14="http://schemas.microsoft.com/office/powerpoint/2010/main" val="10047923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Object 2"/>
          <p:cNvSpPr/>
          <p:nvPr/>
        </p:nvSpPr>
        <p:spPr>
          <a:xfrm>
            <a:off x="2670390" y="5035171"/>
            <a:ext cx="7789502" cy="1822829"/>
          </a:xfrm>
          <a:prstGeom prst="rect">
            <a:avLst/>
          </a:prstGeom>
          <a:solidFill>
            <a:srgbClr val="F6B351">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Object 3"/>
          <p:cNvSpPr/>
          <p:nvPr/>
        </p:nvSpPr>
        <p:spPr>
          <a:xfrm>
            <a:off x="2838846" y="5304127"/>
            <a:ext cx="7730462" cy="974830"/>
          </a:xfrm>
          <a:prstGeom prst="rect">
            <a:avLst/>
          </a:prstGeom>
          <a:noFill/>
        </p:spPr>
        <p:txBody>
          <a:bodyPr wrap="square" lIns="0" tIns="0" rIns="0" bIns="0" rtlCol="0" anchor="t"/>
          <a:lstStyle/>
          <a:p>
            <a:pPr marL="0" marR="0" lvl="0" indent="0" algn="ctr" defTabSz="914400" rtl="0" eaLnBrk="1" fontAlgn="auto" latinLnBrk="0" hangingPunct="1">
              <a:lnSpc>
                <a:spcPts val="7679"/>
              </a:lnSpc>
              <a:spcBef>
                <a:spcPts val="0"/>
              </a:spcBef>
              <a:spcAft>
                <a:spcPts val="0"/>
              </a:spcAft>
              <a:buClrTx/>
              <a:buSzTx/>
              <a:buFontTx/>
              <a:buNone/>
              <a:tabLst/>
              <a:defRPr/>
            </a:pPr>
            <a:r>
              <a:rPr kumimoji="0" lang="en-US" sz="8438" b="1" i="0" u="none" strike="noStrike" kern="0" cap="none" spc="85" normalizeH="0" baseline="0" noProof="0" dirty="0">
                <a:ln>
                  <a:noFill/>
                </a:ln>
                <a:solidFill>
                  <a:srgbClr val="F7A84B"/>
                </a:solidFill>
                <a:effectLst/>
                <a:uLnTx/>
                <a:uFillTx/>
                <a:latin typeface="Bebas Neue" pitchFamily="34" charset="0"/>
                <a:ea typeface="Bebas Neue" pitchFamily="34" charset="-122"/>
                <a:cs typeface="Bebas Neue" pitchFamily="34" charset="-120"/>
              </a:rPr>
              <a:t>Old Name - New CLI  </a:t>
            </a:r>
            <a:endParaRPr kumimoji="0" lang="en-US" sz="1800" b="0" i="0" u="none" strike="noStrike" kern="1200" cap="none" spc="0" normalizeH="0" baseline="0" noProof="0" dirty="0">
              <a:ln>
                <a:noFill/>
              </a:ln>
              <a:solidFill>
                <a:srgbClr val="F7A84B"/>
              </a:solidFill>
              <a:effectLst/>
              <a:uLnTx/>
              <a:uFillTx/>
              <a:latin typeface="Arial"/>
              <a:ea typeface="+mn-ea"/>
              <a:cs typeface="+mn-cs"/>
            </a:endParaRPr>
          </a:p>
        </p:txBody>
      </p:sp>
      <p:sp>
        <p:nvSpPr>
          <p:cNvPr id="5" name="Object 4"/>
          <p:cNvSpPr/>
          <p:nvPr/>
        </p:nvSpPr>
        <p:spPr>
          <a:xfrm>
            <a:off x="2471522" y="6216610"/>
            <a:ext cx="7730462" cy="458133"/>
          </a:xfrm>
          <a:prstGeom prst="rect">
            <a:avLst/>
          </a:prstGeom>
          <a:noFill/>
        </p:spPr>
        <p:txBody>
          <a:bodyPr wrap="square" lIns="0" tIns="0" rIns="0" bIns="0" rtlCol="0" anchor="t"/>
          <a:lstStyle/>
          <a:p>
            <a:pPr marL="0" marR="0" lvl="0" indent="0" algn="ctr" defTabSz="914400" rtl="0" eaLnBrk="1" fontAlgn="auto" latinLnBrk="0" hangingPunct="1">
              <a:lnSpc>
                <a:spcPts val="3608"/>
              </a:lnSpc>
              <a:spcBef>
                <a:spcPts val="996"/>
              </a:spcBef>
              <a:spcAft>
                <a:spcPts val="0"/>
              </a:spcAft>
              <a:buClrTx/>
              <a:buSzTx/>
              <a:buFontTx/>
              <a:buNone/>
              <a:tabLst/>
              <a:defRPr/>
            </a:pPr>
            <a:r>
              <a:rPr kumimoji="0" lang="en-US" sz="2734" b="0" i="0" u="none" strike="noStrike" kern="0" cap="none" spc="55" normalizeH="0" baseline="0" noProof="0" dirty="0">
                <a:ln>
                  <a:noFill/>
                </a:ln>
                <a:solidFill>
                  <a:srgbClr val="FFC000"/>
                </a:solidFill>
                <a:effectLst/>
                <a:uLnTx/>
                <a:uFillTx/>
                <a:latin typeface="Source Sans Pro" pitchFamily="34" charset="0"/>
                <a:ea typeface="Source Sans Pro" pitchFamily="34" charset="-122"/>
                <a:cs typeface="Source Sans Pro" pitchFamily="34" charset="-120"/>
              </a:rPr>
              <a:t>why you should look at sqlcmd</a:t>
            </a:r>
            <a:endParaRPr kumimoji="0" lang="en-US" sz="1800" b="0" i="0" u="none" strike="noStrike" kern="1200" cap="none" spc="0" normalizeH="0" baseline="0" noProof="0" dirty="0">
              <a:ln>
                <a:noFill/>
              </a:ln>
              <a:solidFill>
                <a:srgbClr val="FFC000"/>
              </a:solidFill>
              <a:effectLst/>
              <a:uLnTx/>
              <a:uFillTx/>
              <a:latin typeface="Arial"/>
              <a:ea typeface="+mn-ea"/>
              <a:cs typeface="+mn-cs"/>
            </a:endParaRPr>
          </a:p>
        </p:txBody>
      </p:sp>
      <p:sp>
        <p:nvSpPr>
          <p:cNvPr id="2" name="Title 1">
            <a:extLst>
              <a:ext uri="{FF2B5EF4-FFF2-40B4-BE49-F238E27FC236}">
                <a16:creationId xmlns:a16="http://schemas.microsoft.com/office/drawing/2014/main" id="{BA12C4ED-7482-1168-A7F6-716B919BFB14}"/>
              </a:ext>
            </a:extLst>
          </p:cNvPr>
          <p:cNvSpPr txBox="1">
            <a:spLocks/>
          </p:cNvSpPr>
          <p:nvPr/>
        </p:nvSpPr>
        <p:spPr>
          <a:xfrm>
            <a:off x="-560399" y="2288358"/>
            <a:ext cx="4361689" cy="1527048"/>
          </a:xfrm>
          <a:prstGeom prst="rect">
            <a:avLst/>
          </a:prstGeom>
        </p:spPr>
        <p:txBody>
          <a:bodyPr vert="horz" lIns="91440" tIns="45720" rIns="91440" bIns="45720" rtlCol="0" anchor="b">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solidFill>
                  <a:schemeClr val="bg1"/>
                </a:solidFill>
              </a:rPr>
              <a:t>Setting Up the Correct SQL Instance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erson playing a guitar in front of a computer&#10;&#10;Description automatically generated">
            <a:extLst>
              <a:ext uri="{FF2B5EF4-FFF2-40B4-BE49-F238E27FC236}">
                <a16:creationId xmlns:a16="http://schemas.microsoft.com/office/drawing/2014/main" id="{D4D7921D-9ACA-A909-19A9-856898AA39E8}"/>
              </a:ext>
            </a:extLst>
          </p:cNvPr>
          <p:cNvPicPr>
            <a:picLocks noChangeAspect="1"/>
          </p:cNvPicPr>
          <p:nvPr/>
        </p:nvPicPr>
        <p:blipFill>
          <a:blip r:embed="rId3"/>
          <a:stretch>
            <a:fillRect/>
          </a:stretch>
        </p:blipFill>
        <p:spPr>
          <a:xfrm>
            <a:off x="0" y="0"/>
            <a:ext cx="6858000" cy="6858000"/>
          </a:xfrm>
          <a:prstGeom prst="rect">
            <a:avLst/>
          </a:prstGeom>
        </p:spPr>
      </p:pic>
      <p:sp>
        <p:nvSpPr>
          <p:cNvPr id="4" name="Object 3"/>
          <p:cNvSpPr/>
          <p:nvPr/>
        </p:nvSpPr>
        <p:spPr>
          <a:xfrm>
            <a:off x="6240780" y="476131"/>
            <a:ext cx="6532398" cy="1001970"/>
          </a:xfrm>
          <a:prstGeom prst="rect">
            <a:avLst/>
          </a:prstGeom>
          <a:noFill/>
        </p:spPr>
        <p:txBody>
          <a:bodyPr wrap="square" lIns="0" tIns="0" rIns="0" bIns="0" rtlCol="0" anchor="t"/>
          <a:lstStyle/>
          <a:p>
            <a:pPr marL="0" marR="0" lvl="0" indent="0" algn="ctr" defTabSz="914400" rtl="0" eaLnBrk="1" fontAlgn="auto" latinLnBrk="0" hangingPunct="1">
              <a:lnSpc>
                <a:spcPts val="7891"/>
              </a:lnSpc>
              <a:spcBef>
                <a:spcPts val="0"/>
              </a:spcBef>
              <a:spcAft>
                <a:spcPts val="0"/>
              </a:spcAft>
              <a:buClrTx/>
              <a:buSzTx/>
              <a:buFontTx/>
              <a:buNone/>
              <a:tabLst/>
              <a:defRPr/>
            </a:pPr>
            <a:r>
              <a:rPr kumimoji="0" lang="en-US" sz="7200" b="1" i="0" u="none" strike="noStrike" kern="0" cap="none" spc="87" normalizeH="0" baseline="0" noProof="0" dirty="0">
                <a:ln>
                  <a:noFill/>
                </a:ln>
                <a:solidFill>
                  <a:prstClr val="white"/>
                </a:solidFill>
                <a:effectLst/>
                <a:uLnTx/>
                <a:uFillTx/>
                <a:latin typeface="Algerian" panose="04020705040A02060702" pitchFamily="82" charset="0"/>
                <a:ea typeface="Bebas Neue" pitchFamily="34" charset="-122"/>
                <a:cs typeface="Bebas Neue" pitchFamily="34" charset="-120"/>
              </a:rPr>
              <a:t>GO-SQLCMD</a:t>
            </a:r>
            <a:endParaRPr kumimoji="0" lang="en-US" sz="1400" b="0" i="0" u="none" strike="noStrike" kern="1200" cap="none" spc="0" normalizeH="0" baseline="0" noProof="0" dirty="0">
              <a:ln>
                <a:noFill/>
              </a:ln>
              <a:solidFill>
                <a:prstClr val="white"/>
              </a:solidFill>
              <a:effectLst/>
              <a:uLnTx/>
              <a:uFillTx/>
              <a:latin typeface="Algerian" panose="04020705040A02060702" pitchFamily="82" charset="0"/>
              <a:ea typeface="+mn-ea"/>
              <a:cs typeface="+mn-cs"/>
            </a:endParaRPr>
          </a:p>
        </p:txBody>
      </p:sp>
      <p:sp>
        <p:nvSpPr>
          <p:cNvPr id="5" name="Object 4"/>
          <p:cNvSpPr/>
          <p:nvPr/>
        </p:nvSpPr>
        <p:spPr>
          <a:xfrm>
            <a:off x="7046264" y="2155448"/>
            <a:ext cx="4909516" cy="271490"/>
          </a:xfrm>
          <a:prstGeom prst="rect">
            <a:avLst/>
          </a:prstGeom>
          <a:noFill/>
        </p:spPr>
        <p:txBody>
          <a:bodyPr wrap="square" lIns="0" tIns="0" rIns="0" bIns="0" rtlCol="0" anchor="t"/>
          <a:lstStyle/>
          <a:p>
            <a:pPr marL="0" marR="0" lvl="0" indent="0" algn="ctr" defTabSz="914400" rtl="0" eaLnBrk="1" fontAlgn="auto" latinLnBrk="0" hangingPunct="1">
              <a:lnSpc>
                <a:spcPts val="2138"/>
              </a:lnSpc>
              <a:spcBef>
                <a:spcPts val="603"/>
              </a:spcBef>
              <a:spcAft>
                <a:spcPts val="0"/>
              </a:spcAft>
              <a:buClrTx/>
              <a:buSzTx/>
              <a:buFontTx/>
              <a:buNone/>
              <a:tabLst/>
              <a:defRPr/>
            </a:pPr>
            <a:r>
              <a:rPr kumimoji="0" lang="en-US" sz="4800" b="0" i="0" u="none" strike="noStrike" kern="0" cap="none" spc="32"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aka.ms/</a:t>
            </a:r>
            <a:r>
              <a:rPr kumimoji="0" lang="en-US" sz="4800" b="0" i="0" u="none" strike="noStrike" kern="0" cap="none" spc="32" normalizeH="0" baseline="0" noProof="0" dirty="0" err="1">
                <a:ln>
                  <a:noFill/>
                </a:ln>
                <a:solidFill>
                  <a:prstClr val="white"/>
                </a:solidFill>
                <a:effectLst/>
                <a:uLnTx/>
                <a:uFillTx/>
                <a:latin typeface="Algerian" panose="04020705040A02060702" pitchFamily="82" charset="0"/>
                <a:ea typeface="Source Sans Pro" pitchFamily="34" charset="-122"/>
                <a:cs typeface="Source Sans Pro" pitchFamily="34" charset="-120"/>
              </a:rPr>
              <a:t>sqlcmd</a:t>
            </a:r>
            <a:endParaRPr kumimoji="0" lang="en-US" sz="5400" b="0" i="0" u="none" strike="noStrike" kern="1200" cap="none" spc="0" normalizeH="0" baseline="0" noProof="0" dirty="0">
              <a:ln>
                <a:noFill/>
              </a:ln>
              <a:solidFill>
                <a:prstClr val="white"/>
              </a:solidFill>
              <a:effectLst/>
              <a:uLnTx/>
              <a:uFillTx/>
              <a:latin typeface="Algerian" panose="04020705040A02060702" pitchFamily="82" charset="0"/>
              <a:ea typeface="+mn-ea"/>
              <a:cs typeface="+mn-cs"/>
            </a:endParaRPr>
          </a:p>
        </p:txBody>
      </p:sp>
      <p:sp>
        <p:nvSpPr>
          <p:cNvPr id="6" name="Object 5"/>
          <p:cNvSpPr/>
          <p:nvPr/>
        </p:nvSpPr>
        <p:spPr>
          <a:xfrm>
            <a:off x="7290104" y="3104285"/>
            <a:ext cx="4823460" cy="2367704"/>
          </a:xfrm>
          <a:prstGeom prst="rect">
            <a:avLst/>
          </a:prstGeom>
          <a:noFill/>
        </p:spPr>
        <p:txBody>
          <a:bodyPr wrap="square" lIns="0" tIns="0" rIns="0" bIns="0" rtlCol="0" anchor="t"/>
          <a:lstStyle/>
          <a:p>
            <a:pPr marL="242900" marR="0" lvl="0" indent="-242900" algn="l" defTabSz="914400" rtl="0" eaLnBrk="1" fontAlgn="auto" latinLnBrk="0" hangingPunct="1">
              <a:lnSpc>
                <a:spcPts val="2406"/>
              </a:lnSpc>
              <a:spcBef>
                <a:spcPts val="1888"/>
              </a:spcBef>
              <a:spcAft>
                <a:spcPts val="0"/>
              </a:spcAft>
              <a:buClrTx/>
              <a:buSzPct val="100000"/>
              <a:buFontTx/>
              <a:buChar char="•"/>
              <a:tabLst/>
              <a:defRPr/>
            </a:pPr>
            <a:r>
              <a:rPr kumimoji="0" lang="en-US" sz="4000" b="0" i="0" u="none" strike="noStrike" kern="0" cap="none" spc="4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forked from </a:t>
            </a:r>
          </a:p>
          <a:p>
            <a:pPr marL="0" marR="0" lvl="0" indent="0" algn="l" defTabSz="914400" rtl="0" eaLnBrk="1" fontAlgn="auto" latinLnBrk="0" hangingPunct="1">
              <a:lnSpc>
                <a:spcPts val="2406"/>
              </a:lnSpc>
              <a:spcBef>
                <a:spcPts val="1888"/>
              </a:spcBef>
              <a:spcAft>
                <a:spcPts val="0"/>
              </a:spcAft>
              <a:buClrTx/>
              <a:buSzPct val="100000"/>
              <a:buFontTx/>
              <a:buNone/>
              <a:tabLst/>
              <a:defRPr/>
            </a:pPr>
            <a:r>
              <a:rPr kumimoji="0" lang="en-US" sz="4000" b="0" i="0" u="none" strike="noStrike" kern="0" cap="none" spc="4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   go-</a:t>
            </a:r>
            <a:r>
              <a:rPr kumimoji="0" lang="en-US" sz="4000" b="0" i="0" u="none" strike="noStrike" kern="0" cap="none" spc="41" normalizeH="0" baseline="0" noProof="0" dirty="0" err="1">
                <a:ln>
                  <a:noFill/>
                </a:ln>
                <a:solidFill>
                  <a:prstClr val="white"/>
                </a:solidFill>
                <a:effectLst/>
                <a:uLnTx/>
                <a:uFillTx/>
                <a:latin typeface="Algerian" panose="04020705040A02060702" pitchFamily="82" charset="0"/>
                <a:ea typeface="Source Sans Pro" pitchFamily="34" charset="-122"/>
                <a:cs typeface="Source Sans Pro" pitchFamily="34" charset="-120"/>
              </a:rPr>
              <a:t>msqldb</a:t>
            </a:r>
            <a:endParaRPr kumimoji="0" lang="en-US" sz="4000" b="0" i="0" u="none" strike="noStrike" kern="0" cap="none" spc="4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endParaRPr>
          </a:p>
          <a:p>
            <a:pPr marL="242900" marR="0" lvl="0" indent="-242900" algn="l" defTabSz="914400" rtl="0" eaLnBrk="1" fontAlgn="auto" latinLnBrk="0" hangingPunct="1">
              <a:lnSpc>
                <a:spcPts val="2406"/>
              </a:lnSpc>
              <a:spcBef>
                <a:spcPts val="1892"/>
              </a:spcBef>
              <a:spcAft>
                <a:spcPts val="0"/>
              </a:spcAft>
              <a:buClrTx/>
              <a:buSzPct val="100000"/>
              <a:buFontTx/>
              <a:buChar char="•"/>
              <a:tabLst/>
              <a:defRPr/>
            </a:pPr>
            <a:r>
              <a:rPr kumimoji="0" lang="en-US" sz="4000" b="0" i="0" u="none" strike="noStrike" kern="0" cap="none" spc="4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written in Go</a:t>
            </a:r>
          </a:p>
          <a:p>
            <a:pPr marL="457200" marR="0" lvl="1" indent="0" algn="l" defTabSz="914400" rtl="0" eaLnBrk="1" fontAlgn="auto" latinLnBrk="0" hangingPunct="1">
              <a:lnSpc>
                <a:spcPts val="2049"/>
              </a:lnSpc>
              <a:spcBef>
                <a:spcPts val="449"/>
              </a:spcBef>
              <a:spcAft>
                <a:spcPts val="0"/>
              </a:spcAft>
              <a:buClrTx/>
              <a:buSzTx/>
              <a:buFontTx/>
              <a:buNone/>
              <a:tabLst/>
              <a:defRPr/>
            </a:pPr>
            <a:r>
              <a:rPr kumimoji="0" lang="en-US" sz="2800" b="0" i="0" u="none" strike="noStrike" kern="0" cap="none" spc="3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compiles into one exe</a:t>
            </a:r>
          </a:p>
          <a:p>
            <a:pPr marL="457200" marR="0" lvl="1" indent="0" algn="l" defTabSz="914400" rtl="0" eaLnBrk="1" fontAlgn="auto" latinLnBrk="0" hangingPunct="1">
              <a:lnSpc>
                <a:spcPts val="2049"/>
              </a:lnSpc>
              <a:spcBef>
                <a:spcPts val="466"/>
              </a:spcBef>
              <a:spcAft>
                <a:spcPts val="0"/>
              </a:spcAft>
              <a:buClrTx/>
              <a:buSzTx/>
              <a:buFontTx/>
              <a:buNone/>
              <a:tabLst/>
              <a:defRPr/>
            </a:pPr>
            <a:r>
              <a:rPr kumimoji="0" lang="en-US" sz="2800" b="0" i="0" u="none" strike="noStrike" kern="0" cap="none" spc="3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cross-platform</a:t>
            </a:r>
          </a:p>
          <a:p>
            <a:pPr marL="457200" marR="0" lvl="1" indent="0" algn="l" defTabSz="914400" rtl="0" eaLnBrk="1" fontAlgn="auto" latinLnBrk="0" hangingPunct="1">
              <a:lnSpc>
                <a:spcPts val="2049"/>
              </a:lnSpc>
              <a:spcBef>
                <a:spcPts val="466"/>
              </a:spcBef>
              <a:spcAft>
                <a:spcPts val="0"/>
              </a:spcAft>
              <a:buClrTx/>
              <a:buSzTx/>
              <a:buFontTx/>
              <a:buNone/>
              <a:tabLst/>
              <a:defRPr/>
            </a:pPr>
            <a:r>
              <a:rPr kumimoji="0" lang="en-US" sz="2800" b="0" i="0" u="none" strike="noStrike" kern="0" cap="none" spc="3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cross architecture</a:t>
            </a:r>
          </a:p>
          <a:p>
            <a:pPr marL="242900" marR="0" lvl="0" indent="-242900" algn="l" defTabSz="914400" rtl="0" eaLnBrk="1" fontAlgn="auto" latinLnBrk="0" hangingPunct="1">
              <a:lnSpc>
                <a:spcPts val="2406"/>
              </a:lnSpc>
              <a:spcBef>
                <a:spcPts val="1909"/>
              </a:spcBef>
              <a:spcAft>
                <a:spcPts val="0"/>
              </a:spcAft>
              <a:buClrTx/>
              <a:buSzPct val="100000"/>
              <a:buFontTx/>
              <a:buChar char="•"/>
              <a:tabLst/>
              <a:defRPr/>
            </a:pPr>
            <a:r>
              <a:rPr kumimoji="0" lang="en-US" sz="4000" b="0" i="0" u="none" strike="noStrike" kern="0" cap="none" spc="41" normalizeH="0" baseline="0" noProof="0" dirty="0">
                <a:ln>
                  <a:noFill/>
                </a:ln>
                <a:solidFill>
                  <a:prstClr val="white"/>
                </a:solidFill>
                <a:effectLst/>
                <a:uLnTx/>
                <a:uFillTx/>
                <a:latin typeface="Algerian" panose="04020705040A02060702" pitchFamily="82" charset="0"/>
                <a:ea typeface="Source Sans Pro" pitchFamily="34" charset="-122"/>
                <a:cs typeface="Source Sans Pro" pitchFamily="34" charset="-120"/>
              </a:rPr>
              <a:t>Shiny and New</a:t>
            </a:r>
            <a:endParaRPr kumimoji="0" lang="en-US" sz="3600" b="0" i="0" u="none" strike="noStrike" kern="1200" cap="none" spc="0" normalizeH="0" baseline="0" noProof="0" dirty="0">
              <a:ln>
                <a:noFill/>
              </a:ln>
              <a:solidFill>
                <a:prstClr val="white"/>
              </a:solidFill>
              <a:effectLst/>
              <a:uLnTx/>
              <a:uFillTx/>
              <a:latin typeface="Algerian" panose="04020705040A02060702" pitchFamily="82" charset="0"/>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Picture 8" descr="A group of logos on a black background&#10;&#10;Description automatically generated">
            <a:extLst>
              <a:ext uri="{FF2B5EF4-FFF2-40B4-BE49-F238E27FC236}">
                <a16:creationId xmlns:a16="http://schemas.microsoft.com/office/drawing/2014/main" id="{7448D55D-C562-EEE3-28A0-C863E6D60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89" y="-627204"/>
            <a:ext cx="11521440" cy="8145658"/>
          </a:xfrm>
          <a:prstGeom prst="rect">
            <a:avLst/>
          </a:prstGeom>
        </p:spPr>
      </p:pic>
    </p:spTree>
    <p:extLst>
      <p:ext uri="{BB962C8B-B14F-4D97-AF65-F5344CB8AC3E}">
        <p14:creationId xmlns:p14="http://schemas.microsoft.com/office/powerpoint/2010/main" val="3478201760"/>
      </p:ext>
    </p:extLst>
  </p:cSld>
  <p:clrMapOvr>
    <a:masterClrMapping/>
  </p:clrMapOvr>
</p:sld>
</file>

<file path=ppt/theme/theme1.xml><?xml version="1.0" encoding="utf-8"?>
<a:theme xmlns:a="http://schemas.openxmlformats.org/drawingml/2006/main" name="VanillaVTI">
  <a:themeElements>
    <a:clrScheme name="">
      <a:dk1>
        <a:srgbClr val="333333"/>
      </a:dk1>
      <a:lt1>
        <a:srgbClr val="FFFFFF"/>
      </a:lt1>
      <a:dk2>
        <a:srgbClr val="1E1E1E"/>
      </a:dk2>
      <a:lt2>
        <a:srgbClr val="F2F2F2"/>
      </a:lt2>
      <a:accent1>
        <a:srgbClr val="0078D4"/>
      </a:accent1>
      <a:accent2>
        <a:srgbClr val="00B294"/>
      </a:accent2>
      <a:accent3>
        <a:srgbClr val="FF8C00"/>
      </a:accent3>
      <a:accent4>
        <a:srgbClr val="68217A"/>
      </a:accent4>
      <a:accent5>
        <a:srgbClr val="7A7574"/>
      </a:accent5>
      <a:accent6>
        <a:srgbClr val="D83B01"/>
      </a:accent6>
      <a:hlink>
        <a:srgbClr val="007FFF"/>
      </a:hlink>
      <a:folHlink>
        <a:srgbClr val="6633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shVTI">
  <a:themeElements>
    <a:clrScheme name="">
      <a:dk1>
        <a:srgbClr val="060606"/>
      </a:dk1>
      <a:lt1>
        <a:srgbClr val="FFFFFF"/>
      </a:lt1>
      <a:dk2>
        <a:srgbClr val="D9D9D9"/>
      </a:dk2>
      <a:lt2>
        <a:srgbClr val="004F8E"/>
      </a:lt2>
      <a:accent1>
        <a:srgbClr val="00B294"/>
      </a:accent1>
      <a:accent2>
        <a:srgbClr val="FFC300"/>
      </a:accent2>
      <a:accent3>
        <a:srgbClr val="5C2D91"/>
      </a:accent3>
      <a:accent4>
        <a:srgbClr val="DA291C"/>
      </a:accent4>
      <a:accent5>
        <a:srgbClr val="6A0BFF"/>
      </a:accent5>
      <a:accent6>
        <a:srgbClr val="E3008C"/>
      </a:accent6>
      <a:hlink>
        <a:srgbClr val="0078D7"/>
      </a:hlink>
      <a:folHlink>
        <a:srgbClr val="BF360C"/>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dcfc7ad-d80e-4cf1-a2fc-9403f70e9e3d" xsi:nil="true"/>
    <lcf76f155ced4ddcb4097134ff3c332f xmlns="cc5525b4-ddb6-404d-8e07-62efc91426a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518D39AE23F2408ED26542C83471EF" ma:contentTypeVersion="11" ma:contentTypeDescription="Create a new document." ma:contentTypeScope="" ma:versionID="271a8c8c7c149ef5b49af3f5a65ccaa5">
  <xsd:schema xmlns:xsd="http://www.w3.org/2001/XMLSchema" xmlns:xs="http://www.w3.org/2001/XMLSchema" xmlns:p="http://schemas.microsoft.com/office/2006/metadata/properties" xmlns:ns2="cc5525b4-ddb6-404d-8e07-62efc91426a7" xmlns:ns3="fdcfc7ad-d80e-4cf1-a2fc-9403f70e9e3d" targetNamespace="http://schemas.microsoft.com/office/2006/metadata/properties" ma:root="true" ma:fieldsID="157cddb17c37f8e2dd0c9083b6d41bc9" ns2:_="" ns3:_="">
    <xsd:import namespace="cc5525b4-ddb6-404d-8e07-62efc91426a7"/>
    <xsd:import namespace="fdcfc7ad-d80e-4cf1-a2fc-9403f70e9e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5525b4-ddb6-404d-8e07-62efc91426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bb40fd5-b44c-4db0-a6b0-542a5255590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cfc7ad-d80e-4cf1-a2fc-9403f70e9e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ee6068a-1635-4567-853b-943d89431610}" ma:internalName="TaxCatchAll" ma:showField="CatchAllData" ma:web="fdcfc7ad-d80e-4cf1-a2fc-9403f70e9e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AD047B-2BE8-4478-AF70-54AC9CA83C28}">
  <ds:schemaRefs>
    <ds:schemaRef ds:uri="http://schemas.microsoft.com/office/2006/metadata/properties"/>
    <ds:schemaRef ds:uri="http://schemas.microsoft.com/office/infopath/2007/PartnerControls"/>
    <ds:schemaRef ds:uri="fdcfc7ad-d80e-4cf1-a2fc-9403f70e9e3d"/>
    <ds:schemaRef ds:uri="cc5525b4-ddb6-404d-8e07-62efc91426a7"/>
  </ds:schemaRefs>
</ds:datastoreItem>
</file>

<file path=customXml/itemProps2.xml><?xml version="1.0" encoding="utf-8"?>
<ds:datastoreItem xmlns:ds="http://schemas.openxmlformats.org/officeDocument/2006/customXml" ds:itemID="{7B1D4C1F-36BD-47D4-A81A-2588FA781B33}">
  <ds:schemaRefs>
    <ds:schemaRef ds:uri="http://schemas.microsoft.com/sharepoint/v3/contenttype/forms"/>
  </ds:schemaRefs>
</ds:datastoreItem>
</file>

<file path=customXml/itemProps3.xml><?xml version="1.0" encoding="utf-8"?>
<ds:datastoreItem xmlns:ds="http://schemas.openxmlformats.org/officeDocument/2006/customXml" ds:itemID="{C70A9F2A-6692-4F7E-BE43-218C00B2B7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5525b4-ddb6-404d-8e07-62efc91426a7"/>
    <ds:schemaRef ds:uri="fdcfc7ad-d80e-4cf1-a2fc-9403f70e9e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1140</Words>
  <Application>Microsoft Office PowerPoint</Application>
  <PresentationFormat>Widescreen</PresentationFormat>
  <Paragraphs>132</Paragraphs>
  <Slides>29</Slides>
  <Notes>20</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29</vt:i4>
      </vt:variant>
    </vt:vector>
  </HeadingPairs>
  <TitlesOfParts>
    <vt:vector size="42" baseType="lpstr">
      <vt:lpstr>Algerian</vt:lpstr>
      <vt:lpstr>Aptos</vt:lpstr>
      <vt:lpstr>Arial</vt:lpstr>
      <vt:lpstr>Bebas Neue</vt:lpstr>
      <vt:lpstr>Calibri</vt:lpstr>
      <vt:lpstr>Grandview Display</vt:lpstr>
      <vt:lpstr>MesloLGM Nerd Font Mono</vt:lpstr>
      <vt:lpstr>Neue Haas Grotesk Text Pro</vt:lpstr>
      <vt:lpstr>Source Sans Pro</vt:lpstr>
      <vt:lpstr>Wingdings</vt:lpstr>
      <vt:lpstr>VanillaVTI</vt:lpstr>
      <vt:lpstr>Office Theme</vt:lpstr>
      <vt:lpstr>DashVTI</vt:lpstr>
      <vt:lpstr>The new era of SQL Development</vt:lpstr>
      <vt:lpstr>PowerPoint Presentation</vt:lpstr>
      <vt:lpstr>CHALLENGES</vt:lpstr>
      <vt:lpstr>Setting Up the Correct SQL Instance and Database</vt:lpstr>
      <vt:lpstr>All the code that is needed time and time again </vt:lpstr>
      <vt:lpstr>Deploying to the cloud to develop</vt:lpstr>
      <vt:lpstr>PowerPoint Presentation</vt:lpstr>
      <vt:lpstr>PowerPoint Presentation</vt:lpstr>
      <vt:lpstr>PowerPoint Presentation</vt:lpstr>
      <vt:lpstr>PowerPoint Presentation</vt:lpstr>
      <vt:lpstr>PowerPoint Presentation</vt:lpstr>
      <vt:lpstr>PowerPoint Presentation</vt:lpstr>
      <vt:lpstr>All the code that is needed time and time again </vt:lpstr>
      <vt:lpstr>Using Data API Builder</vt:lpstr>
      <vt:lpstr>Using Data API Builder</vt:lpstr>
      <vt:lpstr>learn.microsoft.com/en-us/azure/data-api-builder</vt:lpstr>
      <vt:lpstr>PowerPoint Presentation</vt:lpstr>
      <vt:lpstr>PowerPoint Presentation</vt:lpstr>
      <vt:lpstr>Deploying to the cloud to develop</vt:lpstr>
      <vt:lpstr>Azure Developer CLI (azd)</vt:lpstr>
      <vt:lpstr>Working with Azure Developer CLI (azd)</vt:lpstr>
      <vt:lpstr>Working with Azure Developer CLI (azd)</vt:lpstr>
      <vt:lpstr>Working with Azure Developer CLI (azd)</vt:lpstr>
      <vt:lpstr>Working with Azure Developer CLI (azd)</vt:lpstr>
      <vt:lpstr>Working with Azure Developer CLI (azd)</vt:lpstr>
      <vt:lpstr>Working with Azure Developer CLI (azd)</vt:lpstr>
      <vt:lpstr>https://azure.github.io/awesome-azd/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Sewell</dc:creator>
  <cp:lastModifiedBy>Rob Sewell</cp:lastModifiedBy>
  <cp:revision>3</cp:revision>
  <dcterms:created xsi:type="dcterms:W3CDTF">2024-06-16T08:38:41Z</dcterms:created>
  <dcterms:modified xsi:type="dcterms:W3CDTF">2024-09-13T14:08:00Z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0x0101008B518D39AE23F2408ED26542C83471EF</vt:lpwstr>
  </property>
</Properties>
</file>